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60" r:id="rId5"/>
    <p:sldId id="283" r:id="rId6"/>
    <p:sldId id="261" r:id="rId7"/>
    <p:sldId id="262" r:id="rId8"/>
    <p:sldId id="277" r:id="rId9"/>
    <p:sldId id="264" r:id="rId10"/>
    <p:sldId id="263" r:id="rId11"/>
    <p:sldId id="266" r:id="rId12"/>
    <p:sldId id="265" r:id="rId13"/>
    <p:sldId id="273" r:id="rId14"/>
    <p:sldId id="282" r:id="rId15"/>
    <p:sldId id="271" r:id="rId16"/>
    <p:sldId id="270" r:id="rId17"/>
    <p:sldId id="267" r:id="rId18"/>
    <p:sldId id="269" r:id="rId19"/>
    <p:sldId id="268" r:id="rId20"/>
    <p:sldId id="272" r:id="rId21"/>
    <p:sldId id="280" r:id="rId22"/>
    <p:sldId id="276" r:id="rId23"/>
    <p:sldId id="279" r:id="rId24"/>
    <p:sldId id="278" r:id="rId25"/>
    <p:sldId id="274" r:id="rId26"/>
    <p:sldId id="275" r:id="rId27"/>
    <p:sldId id="281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D05B7-AF34-C9F1-4DF2-B084F4437C61}" v="1823" dt="2022-05-20T14:50:46.210"/>
    <p1510:client id="{5447507D-08DA-84A9-E33A-CE6439329625}" v="5" dt="2022-05-20T01:55:26.856"/>
    <p1510:client id="{6EAA2505-7650-92ED-790D-AB825AC8E503}" v="494" dt="2022-05-18T08:01:5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8.png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8.png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44A3F-8959-4543-901E-9AF10C59E00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10BD424-A481-41C9-9200-8C7A7149EF17}">
      <dgm:prSet/>
      <dgm:spPr/>
      <dgm:t>
        <a:bodyPr/>
        <a:lstStyle/>
        <a:p>
          <a:r>
            <a:rPr lang="en-US">
              <a:latin typeface="Bookman Old Style"/>
            </a:rPr>
            <a:t>1. Introduction to TDA</a:t>
          </a:r>
        </a:p>
      </dgm:t>
    </dgm:pt>
    <dgm:pt modelId="{57DEBC24-232F-42D7-8F97-4442A35165DC}" type="parTrans" cxnId="{80D1DD03-67E4-465C-A0C9-E734AAD79A36}">
      <dgm:prSet/>
      <dgm:spPr/>
      <dgm:t>
        <a:bodyPr/>
        <a:lstStyle/>
        <a:p>
          <a:endParaRPr lang="en-US"/>
        </a:p>
      </dgm:t>
    </dgm:pt>
    <dgm:pt modelId="{A7338E82-68BC-45DA-98E9-E17293BEF237}" type="sibTrans" cxnId="{80D1DD03-67E4-465C-A0C9-E734AAD79A36}">
      <dgm:prSet/>
      <dgm:spPr/>
      <dgm:t>
        <a:bodyPr/>
        <a:lstStyle/>
        <a:p>
          <a:endParaRPr lang="en-US"/>
        </a:p>
      </dgm:t>
    </dgm:pt>
    <dgm:pt modelId="{94307405-ECE7-4844-88D0-7EED9B9F13D1}">
      <dgm:prSet/>
      <dgm:spPr/>
      <dgm:t>
        <a:bodyPr/>
        <a:lstStyle/>
        <a:p>
          <a:r>
            <a:rPr lang="en-US">
              <a:latin typeface="Bookman Old Style"/>
            </a:rPr>
            <a:t>2. Mapper  </a:t>
          </a:r>
        </a:p>
      </dgm:t>
    </dgm:pt>
    <dgm:pt modelId="{2E25E3B9-C6D5-4C40-B06A-3422FA6860BF}" type="parTrans" cxnId="{C1F4B3FE-BA16-4F6C-B4D7-488756A21A22}">
      <dgm:prSet/>
      <dgm:spPr/>
      <dgm:t>
        <a:bodyPr/>
        <a:lstStyle/>
        <a:p>
          <a:endParaRPr lang="en-US"/>
        </a:p>
      </dgm:t>
    </dgm:pt>
    <dgm:pt modelId="{10097EB1-B2E2-49A6-A399-C75C124A7317}" type="sibTrans" cxnId="{C1F4B3FE-BA16-4F6C-B4D7-488756A21A22}">
      <dgm:prSet/>
      <dgm:spPr/>
      <dgm:t>
        <a:bodyPr/>
        <a:lstStyle/>
        <a:p>
          <a:endParaRPr lang="en-US"/>
        </a:p>
      </dgm:t>
    </dgm:pt>
    <dgm:pt modelId="{677D7FFA-DC9D-4136-98FC-B81DCB99C54B}">
      <dgm:prSet/>
      <dgm:spPr/>
      <dgm:t>
        <a:bodyPr/>
        <a:lstStyle/>
        <a:p>
          <a:r>
            <a:rPr lang="en-US">
              <a:latin typeface="Bookman Old Style"/>
            </a:rPr>
            <a:t>3. Natural Language Processing</a:t>
          </a:r>
        </a:p>
      </dgm:t>
    </dgm:pt>
    <dgm:pt modelId="{0E909AA8-1969-4B5A-9755-66377D11CEEA}" type="parTrans" cxnId="{AA410CA1-A75A-4865-9B55-605E2B84C03C}">
      <dgm:prSet/>
      <dgm:spPr/>
      <dgm:t>
        <a:bodyPr/>
        <a:lstStyle/>
        <a:p>
          <a:endParaRPr lang="en-US"/>
        </a:p>
      </dgm:t>
    </dgm:pt>
    <dgm:pt modelId="{77C07603-2DF5-4CBD-B727-075EC82B0BC2}" type="sibTrans" cxnId="{AA410CA1-A75A-4865-9B55-605E2B84C03C}">
      <dgm:prSet/>
      <dgm:spPr/>
      <dgm:t>
        <a:bodyPr/>
        <a:lstStyle/>
        <a:p>
          <a:endParaRPr lang="en-US"/>
        </a:p>
      </dgm:t>
    </dgm:pt>
    <dgm:pt modelId="{AD323D73-3986-48D3-962B-11C888EF68F0}">
      <dgm:prSet/>
      <dgm:spPr/>
      <dgm:t>
        <a:bodyPr/>
        <a:lstStyle/>
        <a:p>
          <a:r>
            <a:rPr lang="en-US">
              <a:latin typeface="Bookman Old Style"/>
            </a:rPr>
            <a:t>4. Application of Mapper on Data</a:t>
          </a:r>
        </a:p>
      </dgm:t>
    </dgm:pt>
    <dgm:pt modelId="{B156FE47-955A-4AFC-84AD-59D227A8D938}" type="parTrans" cxnId="{FA1193C8-B717-416B-AE31-CFBCD8E4ACD5}">
      <dgm:prSet/>
      <dgm:spPr/>
      <dgm:t>
        <a:bodyPr/>
        <a:lstStyle/>
        <a:p>
          <a:endParaRPr lang="en-US"/>
        </a:p>
      </dgm:t>
    </dgm:pt>
    <dgm:pt modelId="{FCFB9D7F-2BB3-410A-A301-F5572CB29574}" type="sibTrans" cxnId="{FA1193C8-B717-416B-AE31-CFBCD8E4ACD5}">
      <dgm:prSet/>
      <dgm:spPr/>
      <dgm:t>
        <a:bodyPr/>
        <a:lstStyle/>
        <a:p>
          <a:endParaRPr lang="en-US"/>
        </a:p>
      </dgm:t>
    </dgm:pt>
    <dgm:pt modelId="{32D063E7-B199-4FE0-B8D5-C88F291AE2EE}">
      <dgm:prSet/>
      <dgm:spPr/>
      <dgm:t>
        <a:bodyPr/>
        <a:lstStyle/>
        <a:p>
          <a:r>
            <a:rPr lang="en-US">
              <a:latin typeface="Bookman Old Style"/>
            </a:rPr>
            <a:t>5. Results</a:t>
          </a:r>
        </a:p>
      </dgm:t>
    </dgm:pt>
    <dgm:pt modelId="{3B37ECBA-2011-4B6F-8917-20ACD12F7A5B}" type="parTrans" cxnId="{6FB71FAE-5CD6-48E7-A65F-C7F80BF5F815}">
      <dgm:prSet/>
      <dgm:spPr/>
      <dgm:t>
        <a:bodyPr/>
        <a:lstStyle/>
        <a:p>
          <a:endParaRPr lang="en-US"/>
        </a:p>
      </dgm:t>
    </dgm:pt>
    <dgm:pt modelId="{A7299825-02D5-42C2-AA99-656A1FF504C0}" type="sibTrans" cxnId="{6FB71FAE-5CD6-48E7-A65F-C7F80BF5F815}">
      <dgm:prSet/>
      <dgm:spPr/>
      <dgm:t>
        <a:bodyPr/>
        <a:lstStyle/>
        <a:p>
          <a:endParaRPr lang="en-US"/>
        </a:p>
      </dgm:t>
    </dgm:pt>
    <dgm:pt modelId="{6FFE0DA7-D232-4368-A9DF-060C7175C601}">
      <dgm:prSet/>
      <dgm:spPr/>
      <dgm:t>
        <a:bodyPr/>
        <a:lstStyle/>
        <a:p>
          <a:r>
            <a:rPr lang="en-US">
              <a:latin typeface="Bookman Old Style"/>
            </a:rPr>
            <a:t>6. Conclusion</a:t>
          </a:r>
        </a:p>
      </dgm:t>
    </dgm:pt>
    <dgm:pt modelId="{C2AE6749-9BDD-4B11-97B1-BF80E5AF97AC}" type="parTrans" cxnId="{2FB155CA-A142-42C2-A3E0-860ADD924EB4}">
      <dgm:prSet/>
      <dgm:spPr/>
      <dgm:t>
        <a:bodyPr/>
        <a:lstStyle/>
        <a:p>
          <a:endParaRPr lang="en-US"/>
        </a:p>
      </dgm:t>
    </dgm:pt>
    <dgm:pt modelId="{4A3AADC5-E3C2-4538-805C-612C435165C8}" type="sibTrans" cxnId="{2FB155CA-A142-42C2-A3E0-860ADD924EB4}">
      <dgm:prSet/>
      <dgm:spPr/>
      <dgm:t>
        <a:bodyPr/>
        <a:lstStyle/>
        <a:p>
          <a:endParaRPr lang="en-US"/>
        </a:p>
      </dgm:t>
    </dgm:pt>
    <dgm:pt modelId="{887A0661-835C-4F91-A673-D666DFEB2866}" type="pres">
      <dgm:prSet presAssocID="{5A644A3F-8959-4543-901E-9AF10C59E0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FF6CD-E3C4-4E94-AB0A-5F25608F7FA1}" type="pres">
      <dgm:prSet presAssocID="{910BD424-A481-41C9-9200-8C7A7149EF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8CEF3-BE18-4533-80C4-867C7D6661EE}" type="pres">
      <dgm:prSet presAssocID="{A7338E82-68BC-45DA-98E9-E17293BEF237}" presName="sibTrans" presStyleCnt="0"/>
      <dgm:spPr/>
    </dgm:pt>
    <dgm:pt modelId="{525A3302-447D-4EC4-B636-C425F93F6D08}" type="pres">
      <dgm:prSet presAssocID="{94307405-ECE7-4844-88D0-7EED9B9F13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4B967-B694-4DA6-BFA6-2F2E8434A32E}" type="pres">
      <dgm:prSet presAssocID="{10097EB1-B2E2-49A6-A399-C75C124A7317}" presName="sibTrans" presStyleCnt="0"/>
      <dgm:spPr/>
    </dgm:pt>
    <dgm:pt modelId="{503E1A00-6FA0-49E6-83A1-468B9D1A8772}" type="pres">
      <dgm:prSet presAssocID="{677D7FFA-DC9D-4136-98FC-B81DCB99C5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3F11-C873-458F-A4A6-9E2BF3F53E5F}" type="pres">
      <dgm:prSet presAssocID="{77C07603-2DF5-4CBD-B727-075EC82B0BC2}" presName="sibTrans" presStyleCnt="0"/>
      <dgm:spPr/>
    </dgm:pt>
    <dgm:pt modelId="{A5CFD342-6819-4F9E-8679-7B9A18DA2F2D}" type="pres">
      <dgm:prSet presAssocID="{AD323D73-3986-48D3-962B-11C888EF68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77581-0283-491A-9CFD-3E5F1B622449}" type="pres">
      <dgm:prSet presAssocID="{FCFB9D7F-2BB3-410A-A301-F5572CB29574}" presName="sibTrans" presStyleCnt="0"/>
      <dgm:spPr/>
    </dgm:pt>
    <dgm:pt modelId="{7DC49E89-B9E3-4E8A-96DA-EB2E1193EA21}" type="pres">
      <dgm:prSet presAssocID="{32D063E7-B199-4FE0-B8D5-C88F291AE2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60054-ECBA-4B52-8126-AB5C77EC685D}" type="pres">
      <dgm:prSet presAssocID="{A7299825-02D5-42C2-AA99-656A1FF504C0}" presName="sibTrans" presStyleCnt="0"/>
      <dgm:spPr/>
    </dgm:pt>
    <dgm:pt modelId="{F90E3293-1703-4604-AA8F-AE33B4C175B8}" type="pres">
      <dgm:prSet presAssocID="{6FFE0DA7-D232-4368-A9DF-060C7175C6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940F9-E06D-417A-8DF2-C959AF6FB334}" type="presOf" srcId="{677D7FFA-DC9D-4136-98FC-B81DCB99C54B}" destId="{503E1A00-6FA0-49E6-83A1-468B9D1A8772}" srcOrd="0" destOrd="0" presId="urn:microsoft.com/office/officeart/2005/8/layout/default"/>
    <dgm:cxn modelId="{DA6EC5CB-EF5F-4FD8-8A7A-CE6EDF4453D6}" type="presOf" srcId="{AD323D73-3986-48D3-962B-11C888EF68F0}" destId="{A5CFD342-6819-4F9E-8679-7B9A18DA2F2D}" srcOrd="0" destOrd="0" presId="urn:microsoft.com/office/officeart/2005/8/layout/default"/>
    <dgm:cxn modelId="{C1F4B3FE-BA16-4F6C-B4D7-488756A21A22}" srcId="{5A644A3F-8959-4543-901E-9AF10C59E004}" destId="{94307405-ECE7-4844-88D0-7EED9B9F13D1}" srcOrd="1" destOrd="0" parTransId="{2E25E3B9-C6D5-4C40-B06A-3422FA6860BF}" sibTransId="{10097EB1-B2E2-49A6-A399-C75C124A7317}"/>
    <dgm:cxn modelId="{80D1DD03-67E4-465C-A0C9-E734AAD79A36}" srcId="{5A644A3F-8959-4543-901E-9AF10C59E004}" destId="{910BD424-A481-41C9-9200-8C7A7149EF17}" srcOrd="0" destOrd="0" parTransId="{57DEBC24-232F-42D7-8F97-4442A35165DC}" sibTransId="{A7338E82-68BC-45DA-98E9-E17293BEF237}"/>
    <dgm:cxn modelId="{C1AC6D68-281B-440D-8035-C891562093B4}" type="presOf" srcId="{910BD424-A481-41C9-9200-8C7A7149EF17}" destId="{22BFF6CD-E3C4-4E94-AB0A-5F25608F7FA1}" srcOrd="0" destOrd="0" presId="urn:microsoft.com/office/officeart/2005/8/layout/default"/>
    <dgm:cxn modelId="{2FB155CA-A142-42C2-A3E0-860ADD924EB4}" srcId="{5A644A3F-8959-4543-901E-9AF10C59E004}" destId="{6FFE0DA7-D232-4368-A9DF-060C7175C601}" srcOrd="5" destOrd="0" parTransId="{C2AE6749-9BDD-4B11-97B1-BF80E5AF97AC}" sibTransId="{4A3AADC5-E3C2-4538-805C-612C435165C8}"/>
    <dgm:cxn modelId="{804A207C-2202-46FF-BECD-2D5B0316667F}" type="presOf" srcId="{94307405-ECE7-4844-88D0-7EED9B9F13D1}" destId="{525A3302-447D-4EC4-B636-C425F93F6D08}" srcOrd="0" destOrd="0" presId="urn:microsoft.com/office/officeart/2005/8/layout/default"/>
    <dgm:cxn modelId="{AA410CA1-A75A-4865-9B55-605E2B84C03C}" srcId="{5A644A3F-8959-4543-901E-9AF10C59E004}" destId="{677D7FFA-DC9D-4136-98FC-B81DCB99C54B}" srcOrd="2" destOrd="0" parTransId="{0E909AA8-1969-4B5A-9755-66377D11CEEA}" sibTransId="{77C07603-2DF5-4CBD-B727-075EC82B0BC2}"/>
    <dgm:cxn modelId="{1E2DA7D3-8D97-4E92-9B62-628A73DFAA43}" type="presOf" srcId="{6FFE0DA7-D232-4368-A9DF-060C7175C601}" destId="{F90E3293-1703-4604-AA8F-AE33B4C175B8}" srcOrd="0" destOrd="0" presId="urn:microsoft.com/office/officeart/2005/8/layout/default"/>
    <dgm:cxn modelId="{D6715D14-0352-4054-8FCB-52887C3546DD}" type="presOf" srcId="{5A644A3F-8959-4543-901E-9AF10C59E004}" destId="{887A0661-835C-4F91-A673-D666DFEB2866}" srcOrd="0" destOrd="0" presId="urn:microsoft.com/office/officeart/2005/8/layout/default"/>
    <dgm:cxn modelId="{024BC18C-C960-4462-B2ED-C003E07EC0E6}" type="presOf" srcId="{32D063E7-B199-4FE0-B8D5-C88F291AE2EE}" destId="{7DC49E89-B9E3-4E8A-96DA-EB2E1193EA21}" srcOrd="0" destOrd="0" presId="urn:microsoft.com/office/officeart/2005/8/layout/default"/>
    <dgm:cxn modelId="{FA1193C8-B717-416B-AE31-CFBCD8E4ACD5}" srcId="{5A644A3F-8959-4543-901E-9AF10C59E004}" destId="{AD323D73-3986-48D3-962B-11C888EF68F0}" srcOrd="3" destOrd="0" parTransId="{B156FE47-955A-4AFC-84AD-59D227A8D938}" sibTransId="{FCFB9D7F-2BB3-410A-A301-F5572CB29574}"/>
    <dgm:cxn modelId="{6FB71FAE-5CD6-48E7-A65F-C7F80BF5F815}" srcId="{5A644A3F-8959-4543-901E-9AF10C59E004}" destId="{32D063E7-B199-4FE0-B8D5-C88F291AE2EE}" srcOrd="4" destOrd="0" parTransId="{3B37ECBA-2011-4B6F-8917-20ACD12F7A5B}" sibTransId="{A7299825-02D5-42C2-AA99-656A1FF504C0}"/>
    <dgm:cxn modelId="{00A33382-740B-420B-BEE1-E5A294C96D4F}" type="presParOf" srcId="{887A0661-835C-4F91-A673-D666DFEB2866}" destId="{22BFF6CD-E3C4-4E94-AB0A-5F25608F7FA1}" srcOrd="0" destOrd="0" presId="urn:microsoft.com/office/officeart/2005/8/layout/default"/>
    <dgm:cxn modelId="{16C8A618-5C98-4CB6-977E-79ACA50C55E7}" type="presParOf" srcId="{887A0661-835C-4F91-A673-D666DFEB2866}" destId="{6EB8CEF3-BE18-4533-80C4-867C7D6661EE}" srcOrd="1" destOrd="0" presId="urn:microsoft.com/office/officeart/2005/8/layout/default"/>
    <dgm:cxn modelId="{47B8C0E6-BE69-4D25-8AE9-4CC419649151}" type="presParOf" srcId="{887A0661-835C-4F91-A673-D666DFEB2866}" destId="{525A3302-447D-4EC4-B636-C425F93F6D08}" srcOrd="2" destOrd="0" presId="urn:microsoft.com/office/officeart/2005/8/layout/default"/>
    <dgm:cxn modelId="{0D70E91D-B014-494E-BE2C-3AC2E751ACC6}" type="presParOf" srcId="{887A0661-835C-4F91-A673-D666DFEB2866}" destId="{D564B967-B694-4DA6-BFA6-2F2E8434A32E}" srcOrd="3" destOrd="0" presId="urn:microsoft.com/office/officeart/2005/8/layout/default"/>
    <dgm:cxn modelId="{80696902-CD58-4F10-85D1-31F24FF5C7A9}" type="presParOf" srcId="{887A0661-835C-4F91-A673-D666DFEB2866}" destId="{503E1A00-6FA0-49E6-83A1-468B9D1A8772}" srcOrd="4" destOrd="0" presId="urn:microsoft.com/office/officeart/2005/8/layout/default"/>
    <dgm:cxn modelId="{224B5E52-96B5-435B-8821-C986484C7EAB}" type="presParOf" srcId="{887A0661-835C-4F91-A673-D666DFEB2866}" destId="{3E6C3F11-C873-458F-A4A6-9E2BF3F53E5F}" srcOrd="5" destOrd="0" presId="urn:microsoft.com/office/officeart/2005/8/layout/default"/>
    <dgm:cxn modelId="{93D5D94E-B093-4282-B5F7-381E7A287CC8}" type="presParOf" srcId="{887A0661-835C-4F91-A673-D666DFEB2866}" destId="{A5CFD342-6819-4F9E-8679-7B9A18DA2F2D}" srcOrd="6" destOrd="0" presId="urn:microsoft.com/office/officeart/2005/8/layout/default"/>
    <dgm:cxn modelId="{75C7B829-D263-41E0-9BBF-ABDDF9A9D5DB}" type="presParOf" srcId="{887A0661-835C-4F91-A673-D666DFEB2866}" destId="{69577581-0283-491A-9CFD-3E5F1B622449}" srcOrd="7" destOrd="0" presId="urn:microsoft.com/office/officeart/2005/8/layout/default"/>
    <dgm:cxn modelId="{D1C5089D-8CA4-4024-A638-0CB708D7975F}" type="presParOf" srcId="{887A0661-835C-4F91-A673-D666DFEB2866}" destId="{7DC49E89-B9E3-4E8A-96DA-EB2E1193EA21}" srcOrd="8" destOrd="0" presId="urn:microsoft.com/office/officeart/2005/8/layout/default"/>
    <dgm:cxn modelId="{F9E4C54D-7E29-4450-AD02-0F15DE9D7CF6}" type="presParOf" srcId="{887A0661-835C-4F91-A673-D666DFEB2866}" destId="{96E60054-ECBA-4B52-8126-AB5C77EC685D}" srcOrd="9" destOrd="0" presId="urn:microsoft.com/office/officeart/2005/8/layout/default"/>
    <dgm:cxn modelId="{CCDA2904-E1DE-4D43-A9BD-F108DE173366}" type="presParOf" srcId="{887A0661-835C-4F91-A673-D666DFEB2866}" destId="{F90E3293-1703-4604-AA8F-AE33B4C175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F3989-65ED-4069-807A-65E769EFCD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FF19DDD-5212-4DC8-A1C1-622564AFEDF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Bookman Old Style"/>
            </a:rPr>
            <a:t>Topological Data Analysis (TDA) traced its root from Algebraic topology and computational geometry. </a:t>
          </a:r>
        </a:p>
      </dgm:t>
    </dgm:pt>
    <dgm:pt modelId="{26B2DB4A-171E-464A-A6C4-9EE7C5FB2B95}" type="parTrans" cxnId="{F7194299-96DC-4320-94A7-187BADB57800}">
      <dgm:prSet/>
      <dgm:spPr/>
      <dgm:t>
        <a:bodyPr/>
        <a:lstStyle/>
        <a:p>
          <a:endParaRPr lang="en-US"/>
        </a:p>
      </dgm:t>
    </dgm:pt>
    <dgm:pt modelId="{71952493-552B-496F-808C-8738E65A4DF1}" type="sibTrans" cxnId="{F7194299-96DC-4320-94A7-187BADB57800}">
      <dgm:prSet/>
      <dgm:spPr/>
      <dgm:t>
        <a:bodyPr/>
        <a:lstStyle/>
        <a:p>
          <a:endParaRPr lang="en-US"/>
        </a:p>
      </dgm:t>
    </dgm:pt>
    <dgm:pt modelId="{BE833EF2-4515-488E-AA71-C0B4394BCA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Bookman Old Style"/>
            </a:rPr>
            <a:t>The input is assumed to be a finite set of points coming with a notion of distance—or similarity—between them.</a:t>
          </a:r>
        </a:p>
      </dgm:t>
    </dgm:pt>
    <dgm:pt modelId="{9D3ACB4D-C73A-453D-9694-123508F54FA9}" type="parTrans" cxnId="{89921857-8363-4439-99B6-485EC6062CAD}">
      <dgm:prSet/>
      <dgm:spPr/>
      <dgm:t>
        <a:bodyPr/>
        <a:lstStyle/>
        <a:p>
          <a:endParaRPr lang="en-US"/>
        </a:p>
      </dgm:t>
    </dgm:pt>
    <dgm:pt modelId="{113A58CF-1780-43E7-99A7-136A64A9CBB2}" type="sibTrans" cxnId="{89921857-8363-4439-99B6-485EC6062CAD}">
      <dgm:prSet/>
      <dgm:spPr/>
      <dgm:t>
        <a:bodyPr/>
        <a:lstStyle/>
        <a:p>
          <a:endParaRPr lang="en-US"/>
        </a:p>
      </dgm:t>
    </dgm:pt>
    <dgm:pt modelId="{604AA1D6-E4A4-4F46-A951-C98BC104D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Bookman Old Style"/>
            </a:rPr>
            <a:t>Metric Invariant: less sensitive to the metric, and produces a combinatorial object (a simplicial complex).</a:t>
          </a:r>
        </a:p>
      </dgm:t>
    </dgm:pt>
    <dgm:pt modelId="{E0D00FC9-6FE0-44BA-A225-3E6392181196}" type="parTrans" cxnId="{2C98B07F-6EF6-4554-9536-D60C35539CA8}">
      <dgm:prSet/>
      <dgm:spPr/>
      <dgm:t>
        <a:bodyPr/>
        <a:lstStyle/>
        <a:p>
          <a:endParaRPr lang="en-US"/>
        </a:p>
      </dgm:t>
    </dgm:pt>
    <dgm:pt modelId="{25B900F1-8505-4C36-A3B4-19BF8BB82646}" type="sibTrans" cxnId="{2C98B07F-6EF6-4554-9536-D60C35539CA8}">
      <dgm:prSet/>
      <dgm:spPr/>
      <dgm:t>
        <a:bodyPr/>
        <a:lstStyle/>
        <a:p>
          <a:endParaRPr lang="en-US"/>
        </a:p>
      </dgm:t>
    </dgm:pt>
    <dgm:pt modelId="{AA583809-8012-4188-96E2-C8072BA33B9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Bookman Old Style"/>
            </a:rPr>
            <a:t>Mapper is one of the TDA tools for </a:t>
          </a:r>
          <a:r>
            <a:rPr lang="en-US" err="1">
              <a:latin typeface="Bookman Old Style"/>
            </a:rPr>
            <a:t>analysing</a:t>
          </a:r>
          <a:r>
            <a:rPr lang="en-US">
              <a:latin typeface="Bookman Old Style"/>
            </a:rPr>
            <a:t> data. </a:t>
          </a:r>
        </a:p>
      </dgm:t>
    </dgm:pt>
    <dgm:pt modelId="{18AA353A-EC16-4E49-AFB8-F9092CB91CE4}" type="parTrans" cxnId="{353964D3-6823-4C35-94EA-7BDC83B74420}">
      <dgm:prSet/>
      <dgm:spPr/>
      <dgm:t>
        <a:bodyPr/>
        <a:lstStyle/>
        <a:p>
          <a:endParaRPr lang="en-US"/>
        </a:p>
      </dgm:t>
    </dgm:pt>
    <dgm:pt modelId="{72AC64B8-4B85-47D7-A341-6BCB7FEFEDCC}" type="sibTrans" cxnId="{353964D3-6823-4C35-94EA-7BDC83B74420}">
      <dgm:prSet/>
      <dgm:spPr/>
      <dgm:t>
        <a:bodyPr/>
        <a:lstStyle/>
        <a:p>
          <a:endParaRPr lang="en-US"/>
        </a:p>
      </dgm:t>
    </dgm:pt>
    <dgm:pt modelId="{19792024-D4ED-47D3-AFA1-7B49406B9F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Bookman Old Style"/>
            </a:rPr>
            <a:t>Understand the shape of data using a topology-inspired construction.</a:t>
          </a:r>
        </a:p>
      </dgm:t>
    </dgm:pt>
    <dgm:pt modelId="{C7BFCCF9-3DC0-44EE-94EF-9D08386FD270}" type="parTrans" cxnId="{F7D11733-C43B-4656-8A66-08716241885F}">
      <dgm:prSet/>
      <dgm:spPr/>
      <dgm:t>
        <a:bodyPr/>
        <a:lstStyle/>
        <a:p>
          <a:endParaRPr lang="en-US"/>
        </a:p>
      </dgm:t>
    </dgm:pt>
    <dgm:pt modelId="{8A856ED0-3C5A-4BA0-BA76-D93C549B22CD}" type="sibTrans" cxnId="{F7D11733-C43B-4656-8A66-08716241885F}">
      <dgm:prSet/>
      <dgm:spPr/>
      <dgm:t>
        <a:bodyPr/>
        <a:lstStyle/>
        <a:p>
          <a:endParaRPr lang="en-US"/>
        </a:p>
      </dgm:t>
    </dgm:pt>
    <dgm:pt modelId="{CEB32F37-608D-4792-9B7E-8B26BBACE576}" type="pres">
      <dgm:prSet presAssocID="{538F3989-65ED-4069-807A-65E769EFCD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13E094-1B59-4AF3-A087-DB432D02DE5E}" type="pres">
      <dgm:prSet presAssocID="{DFF19DDD-5212-4DC8-A1C1-622564AFEDF0}" presName="compNode" presStyleCnt="0"/>
      <dgm:spPr/>
    </dgm:pt>
    <dgm:pt modelId="{3251CC2F-2BAB-41AC-A43A-2078E0424442}" type="pres">
      <dgm:prSet presAssocID="{DFF19DDD-5212-4DC8-A1C1-622564AFEDF0}" presName="bgRect" presStyleLbl="bgShp" presStyleIdx="0" presStyleCnt="5"/>
      <dgm:spPr/>
    </dgm:pt>
    <dgm:pt modelId="{498F754E-73E2-4396-B4C1-6E9390B142B9}" type="pres">
      <dgm:prSet presAssocID="{DFF19DDD-5212-4DC8-A1C1-622564AFEDF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268BCB9E-CBDA-4942-825C-5CC040B64043}" type="pres">
      <dgm:prSet presAssocID="{DFF19DDD-5212-4DC8-A1C1-622564AFEDF0}" presName="spaceRect" presStyleCnt="0"/>
      <dgm:spPr/>
    </dgm:pt>
    <dgm:pt modelId="{44FBAC22-0102-455F-A5EC-8CBC32BABE58}" type="pres">
      <dgm:prSet presAssocID="{DFF19DDD-5212-4DC8-A1C1-622564AFEDF0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DE6398-966C-4D92-A05C-A4A75D98E259}" type="pres">
      <dgm:prSet presAssocID="{71952493-552B-496F-808C-8738E65A4DF1}" presName="sibTrans" presStyleCnt="0"/>
      <dgm:spPr/>
    </dgm:pt>
    <dgm:pt modelId="{C0902038-EF5C-4472-838E-65A2509C724E}" type="pres">
      <dgm:prSet presAssocID="{BE833EF2-4515-488E-AA71-C0B4394BCAE5}" presName="compNode" presStyleCnt="0"/>
      <dgm:spPr/>
    </dgm:pt>
    <dgm:pt modelId="{6AFD2DA8-A93E-43B4-BB36-9F03BFC4C8A5}" type="pres">
      <dgm:prSet presAssocID="{BE833EF2-4515-488E-AA71-C0B4394BCAE5}" presName="bgRect" presStyleLbl="bgShp" presStyleIdx="1" presStyleCnt="5"/>
      <dgm:spPr/>
    </dgm:pt>
    <dgm:pt modelId="{943E884B-89CA-4FD4-9477-AF8CCA623DCF}" type="pres">
      <dgm:prSet presAssocID="{BE833EF2-4515-488E-AA71-C0B4394BCAE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60C22916-E81F-46C6-B529-3CD440CDB8B1}" type="pres">
      <dgm:prSet presAssocID="{BE833EF2-4515-488E-AA71-C0B4394BCAE5}" presName="spaceRect" presStyleCnt="0"/>
      <dgm:spPr/>
    </dgm:pt>
    <dgm:pt modelId="{01A802C9-EB78-4600-9DE4-9623709B36A0}" type="pres">
      <dgm:prSet presAssocID="{BE833EF2-4515-488E-AA71-C0B4394BCAE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4863995-6E10-475C-873A-137988F93038}" type="pres">
      <dgm:prSet presAssocID="{113A58CF-1780-43E7-99A7-136A64A9CBB2}" presName="sibTrans" presStyleCnt="0"/>
      <dgm:spPr/>
    </dgm:pt>
    <dgm:pt modelId="{45BA2F09-03E9-4E04-9C77-02CA21CE33B3}" type="pres">
      <dgm:prSet presAssocID="{604AA1D6-E4A4-4F46-A951-C98BC104D4CE}" presName="compNode" presStyleCnt="0"/>
      <dgm:spPr/>
    </dgm:pt>
    <dgm:pt modelId="{9AA9FAFF-0255-48EE-BC54-3CA35E7A97BE}" type="pres">
      <dgm:prSet presAssocID="{604AA1D6-E4A4-4F46-A951-C98BC104D4CE}" presName="bgRect" presStyleLbl="bgShp" presStyleIdx="2" presStyleCnt="5"/>
      <dgm:spPr/>
    </dgm:pt>
    <dgm:pt modelId="{DABFDDA2-899F-4CC4-9A14-29BD6231A653}" type="pres">
      <dgm:prSet presAssocID="{604AA1D6-E4A4-4F46-A951-C98BC104D4C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b"/>
        </a:ext>
      </dgm:extLst>
    </dgm:pt>
    <dgm:pt modelId="{03E6F307-DCBC-46EB-869E-A9295E02F270}" type="pres">
      <dgm:prSet presAssocID="{604AA1D6-E4A4-4F46-A951-C98BC104D4CE}" presName="spaceRect" presStyleCnt="0"/>
      <dgm:spPr/>
    </dgm:pt>
    <dgm:pt modelId="{621A115A-C28D-4832-B35B-3DD8367C95D3}" type="pres">
      <dgm:prSet presAssocID="{604AA1D6-E4A4-4F46-A951-C98BC104D4CE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77D764-709E-435F-AB68-2E44FB927D35}" type="pres">
      <dgm:prSet presAssocID="{25B900F1-8505-4C36-A3B4-19BF8BB82646}" presName="sibTrans" presStyleCnt="0"/>
      <dgm:spPr/>
    </dgm:pt>
    <dgm:pt modelId="{35EC5D47-64C3-43AC-B486-42E4BA9E6F23}" type="pres">
      <dgm:prSet presAssocID="{AA583809-8012-4188-96E2-C8072BA33B91}" presName="compNode" presStyleCnt="0"/>
      <dgm:spPr/>
    </dgm:pt>
    <dgm:pt modelId="{5673D804-E496-43E8-AC53-73350558608C}" type="pres">
      <dgm:prSet presAssocID="{AA583809-8012-4188-96E2-C8072BA33B91}" presName="bgRect" presStyleLbl="bgShp" presStyleIdx="3" presStyleCnt="5"/>
      <dgm:spPr/>
    </dgm:pt>
    <dgm:pt modelId="{B4C13248-15B8-458D-A8E7-390EAB87172B}" type="pres">
      <dgm:prSet presAssocID="{AA583809-8012-4188-96E2-C8072BA33B91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7EBE827-04CC-4495-8C66-1FAE7489AC00}" type="pres">
      <dgm:prSet presAssocID="{AA583809-8012-4188-96E2-C8072BA33B91}" presName="spaceRect" presStyleCnt="0"/>
      <dgm:spPr/>
    </dgm:pt>
    <dgm:pt modelId="{126BC07A-7DD8-4382-B20C-1A58723761C6}" type="pres">
      <dgm:prSet presAssocID="{AA583809-8012-4188-96E2-C8072BA33B9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8E2E70E-E7D4-4389-ACA9-23F96124DE0B}" type="pres">
      <dgm:prSet presAssocID="{72AC64B8-4B85-47D7-A341-6BCB7FEFEDCC}" presName="sibTrans" presStyleCnt="0"/>
      <dgm:spPr/>
    </dgm:pt>
    <dgm:pt modelId="{CF486018-A5A3-4B65-B931-81423959E77E}" type="pres">
      <dgm:prSet presAssocID="{19792024-D4ED-47D3-AFA1-7B49406B9F00}" presName="compNode" presStyleCnt="0"/>
      <dgm:spPr/>
    </dgm:pt>
    <dgm:pt modelId="{2CBBEF22-26C0-4EB3-818E-9AA4BED99E9F}" type="pres">
      <dgm:prSet presAssocID="{19792024-D4ED-47D3-AFA1-7B49406B9F00}" presName="bgRect" presStyleLbl="bgShp" presStyleIdx="4" presStyleCnt="5"/>
      <dgm:spPr/>
    </dgm:pt>
    <dgm:pt modelId="{95B15054-05CA-43D0-91E2-7999408508DC}" type="pres">
      <dgm:prSet presAssocID="{19792024-D4ED-47D3-AFA1-7B49406B9F00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2C3971AA-243A-47B9-B435-A6E9D50F5D04}" type="pres">
      <dgm:prSet presAssocID="{19792024-D4ED-47D3-AFA1-7B49406B9F00}" presName="spaceRect" presStyleCnt="0"/>
      <dgm:spPr/>
    </dgm:pt>
    <dgm:pt modelId="{C564CA7F-BB51-4FD1-9A90-685A83F8176F}" type="pres">
      <dgm:prSet presAssocID="{19792024-D4ED-47D3-AFA1-7B49406B9F00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21857-8363-4439-99B6-485EC6062CAD}" srcId="{538F3989-65ED-4069-807A-65E769EFCD9A}" destId="{BE833EF2-4515-488E-AA71-C0B4394BCAE5}" srcOrd="1" destOrd="0" parTransId="{9D3ACB4D-C73A-453D-9694-123508F54FA9}" sibTransId="{113A58CF-1780-43E7-99A7-136A64A9CBB2}"/>
    <dgm:cxn modelId="{7A4CB359-BF94-4648-ADB2-025D41C36BB7}" type="presOf" srcId="{604AA1D6-E4A4-4F46-A951-C98BC104D4CE}" destId="{621A115A-C28D-4832-B35B-3DD8367C95D3}" srcOrd="0" destOrd="0" presId="urn:microsoft.com/office/officeart/2018/2/layout/IconVerticalSolidList"/>
    <dgm:cxn modelId="{B404FD5A-23A0-46F8-A630-7EEB270A3484}" type="presOf" srcId="{19792024-D4ED-47D3-AFA1-7B49406B9F00}" destId="{C564CA7F-BB51-4FD1-9A90-685A83F8176F}" srcOrd="0" destOrd="0" presId="urn:microsoft.com/office/officeart/2018/2/layout/IconVerticalSolidList"/>
    <dgm:cxn modelId="{0E0AB288-D0F8-4DA0-A301-DA88CBB7E757}" type="presOf" srcId="{DFF19DDD-5212-4DC8-A1C1-622564AFEDF0}" destId="{44FBAC22-0102-455F-A5EC-8CBC32BABE58}" srcOrd="0" destOrd="0" presId="urn:microsoft.com/office/officeart/2018/2/layout/IconVerticalSolidList"/>
    <dgm:cxn modelId="{1190CB22-8C5B-4DBF-AF30-4E45634A5E87}" type="presOf" srcId="{BE833EF2-4515-488E-AA71-C0B4394BCAE5}" destId="{01A802C9-EB78-4600-9DE4-9623709B36A0}" srcOrd="0" destOrd="0" presId="urn:microsoft.com/office/officeart/2018/2/layout/IconVerticalSolidList"/>
    <dgm:cxn modelId="{F7D11733-C43B-4656-8A66-08716241885F}" srcId="{538F3989-65ED-4069-807A-65E769EFCD9A}" destId="{19792024-D4ED-47D3-AFA1-7B49406B9F00}" srcOrd="4" destOrd="0" parTransId="{C7BFCCF9-3DC0-44EE-94EF-9D08386FD270}" sibTransId="{8A856ED0-3C5A-4BA0-BA76-D93C549B22CD}"/>
    <dgm:cxn modelId="{353964D3-6823-4C35-94EA-7BDC83B74420}" srcId="{538F3989-65ED-4069-807A-65E769EFCD9A}" destId="{AA583809-8012-4188-96E2-C8072BA33B91}" srcOrd="3" destOrd="0" parTransId="{18AA353A-EC16-4E49-AFB8-F9092CB91CE4}" sibTransId="{72AC64B8-4B85-47D7-A341-6BCB7FEFEDCC}"/>
    <dgm:cxn modelId="{BD0DAFFA-24E6-4363-85B3-B3FDE8AF929C}" type="presOf" srcId="{AA583809-8012-4188-96E2-C8072BA33B91}" destId="{126BC07A-7DD8-4382-B20C-1A58723761C6}" srcOrd="0" destOrd="0" presId="urn:microsoft.com/office/officeart/2018/2/layout/IconVerticalSolidList"/>
    <dgm:cxn modelId="{2C98B07F-6EF6-4554-9536-D60C35539CA8}" srcId="{538F3989-65ED-4069-807A-65E769EFCD9A}" destId="{604AA1D6-E4A4-4F46-A951-C98BC104D4CE}" srcOrd="2" destOrd="0" parTransId="{E0D00FC9-6FE0-44BA-A225-3E6392181196}" sibTransId="{25B900F1-8505-4C36-A3B4-19BF8BB82646}"/>
    <dgm:cxn modelId="{F7194299-96DC-4320-94A7-187BADB57800}" srcId="{538F3989-65ED-4069-807A-65E769EFCD9A}" destId="{DFF19DDD-5212-4DC8-A1C1-622564AFEDF0}" srcOrd="0" destOrd="0" parTransId="{26B2DB4A-171E-464A-A6C4-9EE7C5FB2B95}" sibTransId="{71952493-552B-496F-808C-8738E65A4DF1}"/>
    <dgm:cxn modelId="{1BFB4D08-5FBE-40ED-89D2-E8F4C6F21136}" type="presOf" srcId="{538F3989-65ED-4069-807A-65E769EFCD9A}" destId="{CEB32F37-608D-4792-9B7E-8B26BBACE576}" srcOrd="0" destOrd="0" presId="urn:microsoft.com/office/officeart/2018/2/layout/IconVerticalSolidList"/>
    <dgm:cxn modelId="{96925D0B-1773-4CDD-9E94-6F49186D5E94}" type="presParOf" srcId="{CEB32F37-608D-4792-9B7E-8B26BBACE576}" destId="{B213E094-1B59-4AF3-A087-DB432D02DE5E}" srcOrd="0" destOrd="0" presId="urn:microsoft.com/office/officeart/2018/2/layout/IconVerticalSolidList"/>
    <dgm:cxn modelId="{ED8C7247-9557-4579-8D48-94D20BA52C80}" type="presParOf" srcId="{B213E094-1B59-4AF3-A087-DB432D02DE5E}" destId="{3251CC2F-2BAB-41AC-A43A-2078E0424442}" srcOrd="0" destOrd="0" presId="urn:microsoft.com/office/officeart/2018/2/layout/IconVerticalSolidList"/>
    <dgm:cxn modelId="{839216AA-7BB4-4467-974F-EDAB2B734FAE}" type="presParOf" srcId="{B213E094-1B59-4AF3-A087-DB432D02DE5E}" destId="{498F754E-73E2-4396-B4C1-6E9390B142B9}" srcOrd="1" destOrd="0" presId="urn:microsoft.com/office/officeart/2018/2/layout/IconVerticalSolidList"/>
    <dgm:cxn modelId="{6F0234FB-0BB6-4591-9C60-9BF274C15D10}" type="presParOf" srcId="{B213E094-1B59-4AF3-A087-DB432D02DE5E}" destId="{268BCB9E-CBDA-4942-825C-5CC040B64043}" srcOrd="2" destOrd="0" presId="urn:microsoft.com/office/officeart/2018/2/layout/IconVerticalSolidList"/>
    <dgm:cxn modelId="{555FB5C6-6BB9-4AAB-AAAC-69AEC1933894}" type="presParOf" srcId="{B213E094-1B59-4AF3-A087-DB432D02DE5E}" destId="{44FBAC22-0102-455F-A5EC-8CBC32BABE58}" srcOrd="3" destOrd="0" presId="urn:microsoft.com/office/officeart/2018/2/layout/IconVerticalSolidList"/>
    <dgm:cxn modelId="{F73E5E14-2613-4456-86D3-440664C806A5}" type="presParOf" srcId="{CEB32F37-608D-4792-9B7E-8B26BBACE576}" destId="{FADE6398-966C-4D92-A05C-A4A75D98E259}" srcOrd="1" destOrd="0" presId="urn:microsoft.com/office/officeart/2018/2/layout/IconVerticalSolidList"/>
    <dgm:cxn modelId="{C72C3973-C139-4F0C-9305-8A4C1E6894BB}" type="presParOf" srcId="{CEB32F37-608D-4792-9B7E-8B26BBACE576}" destId="{C0902038-EF5C-4472-838E-65A2509C724E}" srcOrd="2" destOrd="0" presId="urn:microsoft.com/office/officeart/2018/2/layout/IconVerticalSolidList"/>
    <dgm:cxn modelId="{ECA0676B-A692-4F67-BD38-450CCEAC1F51}" type="presParOf" srcId="{C0902038-EF5C-4472-838E-65A2509C724E}" destId="{6AFD2DA8-A93E-43B4-BB36-9F03BFC4C8A5}" srcOrd="0" destOrd="0" presId="urn:microsoft.com/office/officeart/2018/2/layout/IconVerticalSolidList"/>
    <dgm:cxn modelId="{5DA12722-685C-4686-A7B8-61213E48EF53}" type="presParOf" srcId="{C0902038-EF5C-4472-838E-65A2509C724E}" destId="{943E884B-89CA-4FD4-9477-AF8CCA623DCF}" srcOrd="1" destOrd="0" presId="urn:microsoft.com/office/officeart/2018/2/layout/IconVerticalSolidList"/>
    <dgm:cxn modelId="{5096EA0D-913F-4807-92E2-AE2778A12041}" type="presParOf" srcId="{C0902038-EF5C-4472-838E-65A2509C724E}" destId="{60C22916-E81F-46C6-B529-3CD440CDB8B1}" srcOrd="2" destOrd="0" presId="urn:microsoft.com/office/officeart/2018/2/layout/IconVerticalSolidList"/>
    <dgm:cxn modelId="{7293C1ED-D5A1-43ED-9E8E-B3F65B480852}" type="presParOf" srcId="{C0902038-EF5C-4472-838E-65A2509C724E}" destId="{01A802C9-EB78-4600-9DE4-9623709B36A0}" srcOrd="3" destOrd="0" presId="urn:microsoft.com/office/officeart/2018/2/layout/IconVerticalSolidList"/>
    <dgm:cxn modelId="{B60D6E17-3064-4C9D-87AC-E964C6D571FE}" type="presParOf" srcId="{CEB32F37-608D-4792-9B7E-8B26BBACE576}" destId="{74863995-6E10-475C-873A-137988F93038}" srcOrd="3" destOrd="0" presId="urn:microsoft.com/office/officeart/2018/2/layout/IconVerticalSolidList"/>
    <dgm:cxn modelId="{9C9FA7A4-BF9A-4132-BE75-FCFD927C6935}" type="presParOf" srcId="{CEB32F37-608D-4792-9B7E-8B26BBACE576}" destId="{45BA2F09-03E9-4E04-9C77-02CA21CE33B3}" srcOrd="4" destOrd="0" presId="urn:microsoft.com/office/officeart/2018/2/layout/IconVerticalSolidList"/>
    <dgm:cxn modelId="{E2814ED0-FE8C-4B9C-AC36-0F8562C821BB}" type="presParOf" srcId="{45BA2F09-03E9-4E04-9C77-02CA21CE33B3}" destId="{9AA9FAFF-0255-48EE-BC54-3CA35E7A97BE}" srcOrd="0" destOrd="0" presId="urn:microsoft.com/office/officeart/2018/2/layout/IconVerticalSolidList"/>
    <dgm:cxn modelId="{22391C1D-14E0-43B0-A5FC-84016267E22D}" type="presParOf" srcId="{45BA2F09-03E9-4E04-9C77-02CA21CE33B3}" destId="{DABFDDA2-899F-4CC4-9A14-29BD6231A653}" srcOrd="1" destOrd="0" presId="urn:microsoft.com/office/officeart/2018/2/layout/IconVerticalSolidList"/>
    <dgm:cxn modelId="{6DA036FF-8087-4835-ABD6-C79BC605DE77}" type="presParOf" srcId="{45BA2F09-03E9-4E04-9C77-02CA21CE33B3}" destId="{03E6F307-DCBC-46EB-869E-A9295E02F270}" srcOrd="2" destOrd="0" presId="urn:microsoft.com/office/officeart/2018/2/layout/IconVerticalSolidList"/>
    <dgm:cxn modelId="{DF30F38F-F50F-4A94-A1A4-C0E481079CCE}" type="presParOf" srcId="{45BA2F09-03E9-4E04-9C77-02CA21CE33B3}" destId="{621A115A-C28D-4832-B35B-3DD8367C95D3}" srcOrd="3" destOrd="0" presId="urn:microsoft.com/office/officeart/2018/2/layout/IconVerticalSolidList"/>
    <dgm:cxn modelId="{A301CA34-8611-4318-9530-97A7D3E7817F}" type="presParOf" srcId="{CEB32F37-608D-4792-9B7E-8B26BBACE576}" destId="{A777D764-709E-435F-AB68-2E44FB927D35}" srcOrd="5" destOrd="0" presId="urn:microsoft.com/office/officeart/2018/2/layout/IconVerticalSolidList"/>
    <dgm:cxn modelId="{8AC1745B-0C99-4E14-B773-13A22AFD48ED}" type="presParOf" srcId="{CEB32F37-608D-4792-9B7E-8B26BBACE576}" destId="{35EC5D47-64C3-43AC-B486-42E4BA9E6F23}" srcOrd="6" destOrd="0" presId="urn:microsoft.com/office/officeart/2018/2/layout/IconVerticalSolidList"/>
    <dgm:cxn modelId="{0FA83134-D50D-4081-BECD-702324FEB5CB}" type="presParOf" srcId="{35EC5D47-64C3-43AC-B486-42E4BA9E6F23}" destId="{5673D804-E496-43E8-AC53-73350558608C}" srcOrd="0" destOrd="0" presId="urn:microsoft.com/office/officeart/2018/2/layout/IconVerticalSolidList"/>
    <dgm:cxn modelId="{0E38A8CF-2B59-44D1-9871-F6B7484D7E64}" type="presParOf" srcId="{35EC5D47-64C3-43AC-B486-42E4BA9E6F23}" destId="{B4C13248-15B8-458D-A8E7-390EAB87172B}" srcOrd="1" destOrd="0" presId="urn:microsoft.com/office/officeart/2018/2/layout/IconVerticalSolidList"/>
    <dgm:cxn modelId="{B413467F-989B-49D7-9B6F-60819C81E23D}" type="presParOf" srcId="{35EC5D47-64C3-43AC-B486-42E4BA9E6F23}" destId="{97EBE827-04CC-4495-8C66-1FAE7489AC00}" srcOrd="2" destOrd="0" presId="urn:microsoft.com/office/officeart/2018/2/layout/IconVerticalSolidList"/>
    <dgm:cxn modelId="{064B71C8-5308-41EE-B2CF-EF0BEE472D7B}" type="presParOf" srcId="{35EC5D47-64C3-43AC-B486-42E4BA9E6F23}" destId="{126BC07A-7DD8-4382-B20C-1A58723761C6}" srcOrd="3" destOrd="0" presId="urn:microsoft.com/office/officeart/2018/2/layout/IconVerticalSolidList"/>
    <dgm:cxn modelId="{34ED02FF-6223-4444-9BCB-02DFF61DF4CB}" type="presParOf" srcId="{CEB32F37-608D-4792-9B7E-8B26BBACE576}" destId="{A8E2E70E-E7D4-4389-ACA9-23F96124DE0B}" srcOrd="7" destOrd="0" presId="urn:microsoft.com/office/officeart/2018/2/layout/IconVerticalSolidList"/>
    <dgm:cxn modelId="{8D8482D7-B524-46D5-A7E7-F129EA1F9AE7}" type="presParOf" srcId="{CEB32F37-608D-4792-9B7E-8B26BBACE576}" destId="{CF486018-A5A3-4B65-B931-81423959E77E}" srcOrd="8" destOrd="0" presId="urn:microsoft.com/office/officeart/2018/2/layout/IconVerticalSolidList"/>
    <dgm:cxn modelId="{FCDA2B44-002B-4147-B2A2-08A6535ABFD1}" type="presParOf" srcId="{CF486018-A5A3-4B65-B931-81423959E77E}" destId="{2CBBEF22-26C0-4EB3-818E-9AA4BED99E9F}" srcOrd="0" destOrd="0" presId="urn:microsoft.com/office/officeart/2018/2/layout/IconVerticalSolidList"/>
    <dgm:cxn modelId="{C7132D37-54C5-4835-B27C-3855DFA0AE32}" type="presParOf" srcId="{CF486018-A5A3-4B65-B931-81423959E77E}" destId="{95B15054-05CA-43D0-91E2-7999408508DC}" srcOrd="1" destOrd="0" presId="urn:microsoft.com/office/officeart/2018/2/layout/IconVerticalSolidList"/>
    <dgm:cxn modelId="{35EC5497-FDA1-4F3A-9217-CD4A97D29768}" type="presParOf" srcId="{CF486018-A5A3-4B65-B931-81423959E77E}" destId="{2C3971AA-243A-47B9-B435-A6E9D50F5D04}" srcOrd="2" destOrd="0" presId="urn:microsoft.com/office/officeart/2018/2/layout/IconVerticalSolidList"/>
    <dgm:cxn modelId="{81086C0F-1F84-4639-AFB1-77741E188609}" type="presParOf" srcId="{CF486018-A5A3-4B65-B931-81423959E77E}" destId="{C564CA7F-BB51-4FD1-9A90-685A83F817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5DD90-71CA-4AA0-B733-59AC17D4F0C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E2AE1-3A6A-4948-A208-14944A2CDF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demonstrate how we extract insight from shape; </a:t>
          </a:r>
        </a:p>
      </dgm:t>
    </dgm:pt>
    <dgm:pt modelId="{36D7084E-BEFF-4BAF-976F-4F8F0BFA77F7}" type="parTrans" cxnId="{1A95A420-5239-455B-A109-41AA85290389}">
      <dgm:prSet/>
      <dgm:spPr/>
      <dgm:t>
        <a:bodyPr/>
        <a:lstStyle/>
        <a:p>
          <a:endParaRPr lang="en-US"/>
        </a:p>
      </dgm:t>
    </dgm:pt>
    <dgm:pt modelId="{0BA8C8A0-0A6C-4440-8E5D-F25C610D226B}" type="sibTrans" cxnId="{1A95A420-5239-455B-A109-41AA852903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99CF1E-2E8E-41BB-8AFE-F7BEF977DC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represent data as a manifold </a:t>
          </a:r>
        </a:p>
      </dgm:t>
    </dgm:pt>
    <dgm:pt modelId="{EA7F994D-DC45-44E2-BA8E-0491E3E2479A}" type="parTrans" cxnId="{87B386E2-6CCA-4DB6-BCC7-A60CE7CB6C73}">
      <dgm:prSet/>
      <dgm:spPr/>
      <dgm:t>
        <a:bodyPr/>
        <a:lstStyle/>
        <a:p>
          <a:endParaRPr lang="en-US"/>
        </a:p>
      </dgm:t>
    </dgm:pt>
    <dgm:pt modelId="{AECFB58E-079C-4610-84E4-3C8E32D8D052}" type="sibTrans" cxnId="{87B386E2-6CCA-4DB6-BCC7-A60CE7CB6C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2BB335-FF43-47B0-AFB0-3A18870B77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Functions are also continuous </a:t>
          </a:r>
        </a:p>
      </dgm:t>
    </dgm:pt>
    <dgm:pt modelId="{FAD338DA-BCA2-4196-AA9D-9C4CD7F23B4F}" type="parTrans" cxnId="{912BEB6C-AF1C-41F1-88D6-4CE6A78CC000}">
      <dgm:prSet/>
      <dgm:spPr/>
      <dgm:t>
        <a:bodyPr/>
        <a:lstStyle/>
        <a:p>
          <a:endParaRPr lang="en-US"/>
        </a:p>
      </dgm:t>
    </dgm:pt>
    <dgm:pt modelId="{97C02CE2-845A-4483-863D-500E502E2A47}" type="sibTrans" cxnId="{912BEB6C-AF1C-41F1-88D6-4CE6A78CC0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6F6725-F13B-4218-B564-AFA7F242D5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does not happen in the real world and we will not need any of these assumption</a:t>
          </a:r>
        </a:p>
      </dgm:t>
    </dgm:pt>
    <dgm:pt modelId="{8FD5F05F-DBEC-4D8B-8261-9F3B7C2A88F1}" type="parTrans" cxnId="{B125CDFD-18FD-48FB-A988-815842D5ADD6}">
      <dgm:prSet/>
      <dgm:spPr/>
      <dgm:t>
        <a:bodyPr/>
        <a:lstStyle/>
        <a:p>
          <a:endParaRPr lang="en-US"/>
        </a:p>
      </dgm:t>
    </dgm:pt>
    <dgm:pt modelId="{3C782F23-2649-4566-B153-1A69BDBC6071}" type="sibTrans" cxnId="{B125CDFD-18FD-48FB-A988-815842D5ADD6}">
      <dgm:prSet/>
      <dgm:spPr/>
      <dgm:t>
        <a:bodyPr/>
        <a:lstStyle/>
        <a:p>
          <a:endParaRPr lang="en-US"/>
        </a:p>
      </dgm:t>
    </dgm:pt>
    <dgm:pt modelId="{1116D675-697E-4D8D-AD0A-9C427654C2D1}" type="pres">
      <dgm:prSet presAssocID="{67F5DD90-71CA-4AA0-B733-59AC17D4F0C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11E5F2-4D8C-4FF4-A1F9-6E9F86F9330B}" type="pres">
      <dgm:prSet presAssocID="{67F5DD90-71CA-4AA0-B733-59AC17D4F0CC}" presName="container" presStyleCnt="0">
        <dgm:presLayoutVars>
          <dgm:dir/>
          <dgm:resizeHandles val="exact"/>
        </dgm:presLayoutVars>
      </dgm:prSet>
      <dgm:spPr/>
    </dgm:pt>
    <dgm:pt modelId="{CED7858E-5017-4179-85D2-6B256F35EB3F}" type="pres">
      <dgm:prSet presAssocID="{CF1E2AE1-3A6A-4948-A208-14944A2CDF1A}" presName="compNode" presStyleCnt="0"/>
      <dgm:spPr/>
    </dgm:pt>
    <dgm:pt modelId="{D58EE206-B24B-49FD-912C-3733BCD4E528}" type="pres">
      <dgm:prSet presAssocID="{CF1E2AE1-3A6A-4948-A208-14944A2CDF1A}" presName="iconBgRect" presStyleLbl="bgShp" presStyleIdx="0" presStyleCnt="4"/>
      <dgm:spPr/>
    </dgm:pt>
    <dgm:pt modelId="{872B166A-BAB0-48C4-B704-9A6047CB36C0}" type="pres">
      <dgm:prSet presAssocID="{CF1E2AE1-3A6A-4948-A208-14944A2CDF1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64C7969-BD99-432E-B979-7CFA36F5BD9D}" type="pres">
      <dgm:prSet presAssocID="{CF1E2AE1-3A6A-4948-A208-14944A2CDF1A}" presName="spaceRect" presStyleCnt="0"/>
      <dgm:spPr/>
    </dgm:pt>
    <dgm:pt modelId="{7EAB9DD5-D109-4084-8A60-7E2FCEB175C5}" type="pres">
      <dgm:prSet presAssocID="{CF1E2AE1-3A6A-4948-A208-14944A2CDF1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F4C1011-2B2F-49A1-9CA3-248EEE1E9CC1}" type="pres">
      <dgm:prSet presAssocID="{0BA8C8A0-0A6C-4440-8E5D-F25C610D22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600A9F-0884-4DFA-980C-760722A49104}" type="pres">
      <dgm:prSet presAssocID="{9E99CF1E-2E8E-41BB-8AFE-F7BEF977DCF0}" presName="compNode" presStyleCnt="0"/>
      <dgm:spPr/>
    </dgm:pt>
    <dgm:pt modelId="{2F086564-6E6F-41DA-BBB8-5794CA6E06A4}" type="pres">
      <dgm:prSet presAssocID="{9E99CF1E-2E8E-41BB-8AFE-F7BEF977DCF0}" presName="iconBgRect" presStyleLbl="bgShp" presStyleIdx="1" presStyleCnt="4"/>
      <dgm:spPr/>
    </dgm:pt>
    <dgm:pt modelId="{25501DD8-D7B1-423A-9CBB-B46E8E245AEE}" type="pres">
      <dgm:prSet presAssocID="{9E99CF1E-2E8E-41BB-8AFE-F7BEF977DCF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7236E05-2080-4A9F-B89D-0208709E3C67}" type="pres">
      <dgm:prSet presAssocID="{9E99CF1E-2E8E-41BB-8AFE-F7BEF977DCF0}" presName="spaceRect" presStyleCnt="0"/>
      <dgm:spPr/>
    </dgm:pt>
    <dgm:pt modelId="{95E99437-2903-4575-AAB5-F707C06AA954}" type="pres">
      <dgm:prSet presAssocID="{9E99CF1E-2E8E-41BB-8AFE-F7BEF977DCF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5106278-1E5E-455E-A76C-CB459DE7DB8F}" type="pres">
      <dgm:prSet presAssocID="{AECFB58E-079C-4610-84E4-3C8E32D8D0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D6A491-D59B-4B44-8BF5-2917EC51F367}" type="pres">
      <dgm:prSet presAssocID="{782BB335-FF43-47B0-AFB0-3A18870B77E4}" presName="compNode" presStyleCnt="0"/>
      <dgm:spPr/>
    </dgm:pt>
    <dgm:pt modelId="{7506ECF9-650C-4EC2-AD52-7CA7731F5F59}" type="pres">
      <dgm:prSet presAssocID="{782BB335-FF43-47B0-AFB0-3A18870B77E4}" presName="iconBgRect" presStyleLbl="bgShp" presStyleIdx="2" presStyleCnt="4"/>
      <dgm:spPr/>
    </dgm:pt>
    <dgm:pt modelId="{4D194891-187D-4F32-BA59-0E52D920F8E7}" type="pres">
      <dgm:prSet presAssocID="{782BB335-FF43-47B0-AFB0-3A18870B77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75097C1-17F4-404F-B7D4-D79835136CB2}" type="pres">
      <dgm:prSet presAssocID="{782BB335-FF43-47B0-AFB0-3A18870B77E4}" presName="spaceRect" presStyleCnt="0"/>
      <dgm:spPr/>
    </dgm:pt>
    <dgm:pt modelId="{8AE5E9A9-A11A-47A5-B2CD-280CFC796DD1}" type="pres">
      <dgm:prSet presAssocID="{782BB335-FF43-47B0-AFB0-3A18870B77E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B1D972-60B0-4107-8700-14F93BA1706B}" type="pres">
      <dgm:prSet presAssocID="{97C02CE2-845A-4483-863D-500E502E2A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35B104-8BC1-4DF2-8A47-33162EB6434F}" type="pres">
      <dgm:prSet presAssocID="{606F6725-F13B-4218-B564-AFA7F242D5DE}" presName="compNode" presStyleCnt="0"/>
      <dgm:spPr/>
    </dgm:pt>
    <dgm:pt modelId="{8FC5B0F5-AC05-46C4-A392-239240A77639}" type="pres">
      <dgm:prSet presAssocID="{606F6725-F13B-4218-B564-AFA7F242D5DE}" presName="iconBgRect" presStyleLbl="bgShp" presStyleIdx="3" presStyleCnt="4"/>
      <dgm:spPr/>
    </dgm:pt>
    <dgm:pt modelId="{E37CE783-351F-4416-8965-B749328B2E56}" type="pres">
      <dgm:prSet presAssocID="{606F6725-F13B-4218-B564-AFA7F242D5D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CD68A6D-EE65-49CC-B8CF-5D75E02B2A25}" type="pres">
      <dgm:prSet presAssocID="{606F6725-F13B-4218-B564-AFA7F242D5DE}" presName="spaceRect" presStyleCnt="0"/>
      <dgm:spPr/>
    </dgm:pt>
    <dgm:pt modelId="{7BBE9E62-083E-48E5-958F-8665098EC179}" type="pres">
      <dgm:prSet presAssocID="{606F6725-F13B-4218-B564-AFA7F242D5D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CF6F7-E6A6-42E1-A05E-2AF0808E2363}" type="presOf" srcId="{CF1E2AE1-3A6A-4948-A208-14944A2CDF1A}" destId="{7EAB9DD5-D109-4084-8A60-7E2FCEB175C5}" srcOrd="0" destOrd="0" presId="urn:microsoft.com/office/officeart/2018/2/layout/IconCircleList"/>
    <dgm:cxn modelId="{F3909275-0594-43DD-A71B-9D49DFA470E1}" type="presOf" srcId="{606F6725-F13B-4218-B564-AFA7F242D5DE}" destId="{7BBE9E62-083E-48E5-958F-8665098EC179}" srcOrd="0" destOrd="0" presId="urn:microsoft.com/office/officeart/2018/2/layout/IconCircleList"/>
    <dgm:cxn modelId="{A80F71E2-1722-4A39-BD59-B352CA9F25F3}" type="presOf" srcId="{0BA8C8A0-0A6C-4440-8E5D-F25C610D226B}" destId="{BF4C1011-2B2F-49A1-9CA3-248EEE1E9CC1}" srcOrd="0" destOrd="0" presId="urn:microsoft.com/office/officeart/2018/2/layout/IconCircleList"/>
    <dgm:cxn modelId="{1A95A420-5239-455B-A109-41AA85290389}" srcId="{67F5DD90-71CA-4AA0-B733-59AC17D4F0CC}" destId="{CF1E2AE1-3A6A-4948-A208-14944A2CDF1A}" srcOrd="0" destOrd="0" parTransId="{36D7084E-BEFF-4BAF-976F-4F8F0BFA77F7}" sibTransId="{0BA8C8A0-0A6C-4440-8E5D-F25C610D226B}"/>
    <dgm:cxn modelId="{3710F8F7-69E2-4BB1-AD37-2BEB479B6002}" type="presOf" srcId="{9E99CF1E-2E8E-41BB-8AFE-F7BEF977DCF0}" destId="{95E99437-2903-4575-AAB5-F707C06AA954}" srcOrd="0" destOrd="0" presId="urn:microsoft.com/office/officeart/2018/2/layout/IconCircleList"/>
    <dgm:cxn modelId="{87B386E2-6CCA-4DB6-BCC7-A60CE7CB6C73}" srcId="{67F5DD90-71CA-4AA0-B733-59AC17D4F0CC}" destId="{9E99CF1E-2E8E-41BB-8AFE-F7BEF977DCF0}" srcOrd="1" destOrd="0" parTransId="{EA7F994D-DC45-44E2-BA8E-0491E3E2479A}" sibTransId="{AECFB58E-079C-4610-84E4-3C8E32D8D052}"/>
    <dgm:cxn modelId="{E8F99699-B000-4A65-94E9-B2B3FE91ADB2}" type="presOf" srcId="{AECFB58E-079C-4610-84E4-3C8E32D8D052}" destId="{B5106278-1E5E-455E-A76C-CB459DE7DB8F}" srcOrd="0" destOrd="0" presId="urn:microsoft.com/office/officeart/2018/2/layout/IconCircleList"/>
    <dgm:cxn modelId="{912BEB6C-AF1C-41F1-88D6-4CE6A78CC000}" srcId="{67F5DD90-71CA-4AA0-B733-59AC17D4F0CC}" destId="{782BB335-FF43-47B0-AFB0-3A18870B77E4}" srcOrd="2" destOrd="0" parTransId="{FAD338DA-BCA2-4196-AA9D-9C4CD7F23B4F}" sibTransId="{97C02CE2-845A-4483-863D-500E502E2A47}"/>
    <dgm:cxn modelId="{D7FE099B-1193-4D82-82AB-6FEF152A16AD}" type="presOf" srcId="{67F5DD90-71CA-4AA0-B733-59AC17D4F0CC}" destId="{1116D675-697E-4D8D-AD0A-9C427654C2D1}" srcOrd="0" destOrd="0" presId="urn:microsoft.com/office/officeart/2018/2/layout/IconCircleList"/>
    <dgm:cxn modelId="{B125CDFD-18FD-48FB-A988-815842D5ADD6}" srcId="{67F5DD90-71CA-4AA0-B733-59AC17D4F0CC}" destId="{606F6725-F13B-4218-B564-AFA7F242D5DE}" srcOrd="3" destOrd="0" parTransId="{8FD5F05F-DBEC-4D8B-8261-9F3B7C2A88F1}" sibTransId="{3C782F23-2649-4566-B153-1A69BDBC6071}"/>
    <dgm:cxn modelId="{F08A1723-ACF2-41A1-8B9B-3ADE0D1CADAF}" type="presOf" srcId="{782BB335-FF43-47B0-AFB0-3A18870B77E4}" destId="{8AE5E9A9-A11A-47A5-B2CD-280CFC796DD1}" srcOrd="0" destOrd="0" presId="urn:microsoft.com/office/officeart/2018/2/layout/IconCircleList"/>
    <dgm:cxn modelId="{A1E1A84E-B36B-4BB4-A260-33A6DF60060B}" type="presOf" srcId="{97C02CE2-845A-4483-863D-500E502E2A47}" destId="{6BB1D972-60B0-4107-8700-14F93BA1706B}" srcOrd="0" destOrd="0" presId="urn:microsoft.com/office/officeart/2018/2/layout/IconCircleList"/>
    <dgm:cxn modelId="{30B61AF1-01A5-4E1F-B73F-2DBF6044C025}" type="presParOf" srcId="{1116D675-697E-4D8D-AD0A-9C427654C2D1}" destId="{2111E5F2-4D8C-4FF4-A1F9-6E9F86F9330B}" srcOrd="0" destOrd="0" presId="urn:microsoft.com/office/officeart/2018/2/layout/IconCircleList"/>
    <dgm:cxn modelId="{C6EA261B-1D60-45BB-9FA1-1C6789F27B99}" type="presParOf" srcId="{2111E5F2-4D8C-4FF4-A1F9-6E9F86F9330B}" destId="{CED7858E-5017-4179-85D2-6B256F35EB3F}" srcOrd="0" destOrd="0" presId="urn:microsoft.com/office/officeart/2018/2/layout/IconCircleList"/>
    <dgm:cxn modelId="{C6FB43AF-1D7C-4F9C-9C56-92E5F0944543}" type="presParOf" srcId="{CED7858E-5017-4179-85D2-6B256F35EB3F}" destId="{D58EE206-B24B-49FD-912C-3733BCD4E528}" srcOrd="0" destOrd="0" presId="urn:microsoft.com/office/officeart/2018/2/layout/IconCircleList"/>
    <dgm:cxn modelId="{F3B54A48-23FF-4193-B6C0-FF5A1CE3B7F9}" type="presParOf" srcId="{CED7858E-5017-4179-85D2-6B256F35EB3F}" destId="{872B166A-BAB0-48C4-B704-9A6047CB36C0}" srcOrd="1" destOrd="0" presId="urn:microsoft.com/office/officeart/2018/2/layout/IconCircleList"/>
    <dgm:cxn modelId="{850CA138-4D20-41B5-8FDF-AB902C4918EB}" type="presParOf" srcId="{CED7858E-5017-4179-85D2-6B256F35EB3F}" destId="{464C7969-BD99-432E-B979-7CFA36F5BD9D}" srcOrd="2" destOrd="0" presId="urn:microsoft.com/office/officeart/2018/2/layout/IconCircleList"/>
    <dgm:cxn modelId="{4BDBD442-6A10-411F-88EB-F6FC927810B6}" type="presParOf" srcId="{CED7858E-5017-4179-85D2-6B256F35EB3F}" destId="{7EAB9DD5-D109-4084-8A60-7E2FCEB175C5}" srcOrd="3" destOrd="0" presId="urn:microsoft.com/office/officeart/2018/2/layout/IconCircleList"/>
    <dgm:cxn modelId="{91CBEBD3-16A4-4F28-BE45-71E568338B5C}" type="presParOf" srcId="{2111E5F2-4D8C-4FF4-A1F9-6E9F86F9330B}" destId="{BF4C1011-2B2F-49A1-9CA3-248EEE1E9CC1}" srcOrd="1" destOrd="0" presId="urn:microsoft.com/office/officeart/2018/2/layout/IconCircleList"/>
    <dgm:cxn modelId="{F3BED1EC-59A8-4182-9706-DC3D6B39B907}" type="presParOf" srcId="{2111E5F2-4D8C-4FF4-A1F9-6E9F86F9330B}" destId="{B8600A9F-0884-4DFA-980C-760722A49104}" srcOrd="2" destOrd="0" presId="urn:microsoft.com/office/officeart/2018/2/layout/IconCircleList"/>
    <dgm:cxn modelId="{D3180B86-F9EF-4B6B-AAA8-4A04006B692C}" type="presParOf" srcId="{B8600A9F-0884-4DFA-980C-760722A49104}" destId="{2F086564-6E6F-41DA-BBB8-5794CA6E06A4}" srcOrd="0" destOrd="0" presId="urn:microsoft.com/office/officeart/2018/2/layout/IconCircleList"/>
    <dgm:cxn modelId="{66096B49-E3AF-4EEC-9A2B-97D3202AB188}" type="presParOf" srcId="{B8600A9F-0884-4DFA-980C-760722A49104}" destId="{25501DD8-D7B1-423A-9CBB-B46E8E245AEE}" srcOrd="1" destOrd="0" presId="urn:microsoft.com/office/officeart/2018/2/layout/IconCircleList"/>
    <dgm:cxn modelId="{25BEEF9A-91BB-4052-AFB6-BD18032D683D}" type="presParOf" srcId="{B8600A9F-0884-4DFA-980C-760722A49104}" destId="{57236E05-2080-4A9F-B89D-0208709E3C67}" srcOrd="2" destOrd="0" presId="urn:microsoft.com/office/officeart/2018/2/layout/IconCircleList"/>
    <dgm:cxn modelId="{B2CBAB20-1C4E-4A93-B68E-A1EEDAA36F76}" type="presParOf" srcId="{B8600A9F-0884-4DFA-980C-760722A49104}" destId="{95E99437-2903-4575-AAB5-F707C06AA954}" srcOrd="3" destOrd="0" presId="urn:microsoft.com/office/officeart/2018/2/layout/IconCircleList"/>
    <dgm:cxn modelId="{864816F1-1CD9-4847-93EC-B523911222F9}" type="presParOf" srcId="{2111E5F2-4D8C-4FF4-A1F9-6E9F86F9330B}" destId="{B5106278-1E5E-455E-A76C-CB459DE7DB8F}" srcOrd="3" destOrd="0" presId="urn:microsoft.com/office/officeart/2018/2/layout/IconCircleList"/>
    <dgm:cxn modelId="{E6BCBB54-DB0C-4216-8CFE-3BF334533EEF}" type="presParOf" srcId="{2111E5F2-4D8C-4FF4-A1F9-6E9F86F9330B}" destId="{D9D6A491-D59B-4B44-8BF5-2917EC51F367}" srcOrd="4" destOrd="0" presId="urn:microsoft.com/office/officeart/2018/2/layout/IconCircleList"/>
    <dgm:cxn modelId="{32F7FC3B-516D-4031-B0E6-F35414B013BB}" type="presParOf" srcId="{D9D6A491-D59B-4B44-8BF5-2917EC51F367}" destId="{7506ECF9-650C-4EC2-AD52-7CA7731F5F59}" srcOrd="0" destOrd="0" presId="urn:microsoft.com/office/officeart/2018/2/layout/IconCircleList"/>
    <dgm:cxn modelId="{67D80E53-3C71-4D8C-AC6F-101DE2ED963E}" type="presParOf" srcId="{D9D6A491-D59B-4B44-8BF5-2917EC51F367}" destId="{4D194891-187D-4F32-BA59-0E52D920F8E7}" srcOrd="1" destOrd="0" presId="urn:microsoft.com/office/officeart/2018/2/layout/IconCircleList"/>
    <dgm:cxn modelId="{05D3A09C-A9CF-4115-9107-7ACE08FA9E4F}" type="presParOf" srcId="{D9D6A491-D59B-4B44-8BF5-2917EC51F367}" destId="{675097C1-17F4-404F-B7D4-D79835136CB2}" srcOrd="2" destOrd="0" presId="urn:microsoft.com/office/officeart/2018/2/layout/IconCircleList"/>
    <dgm:cxn modelId="{B10CC47F-CC07-4D1B-AC9D-BF4760096A1A}" type="presParOf" srcId="{D9D6A491-D59B-4B44-8BF5-2917EC51F367}" destId="{8AE5E9A9-A11A-47A5-B2CD-280CFC796DD1}" srcOrd="3" destOrd="0" presId="urn:microsoft.com/office/officeart/2018/2/layout/IconCircleList"/>
    <dgm:cxn modelId="{CC5FAAF8-90EE-4E6D-87BD-D90DAB8596D0}" type="presParOf" srcId="{2111E5F2-4D8C-4FF4-A1F9-6E9F86F9330B}" destId="{6BB1D972-60B0-4107-8700-14F93BA1706B}" srcOrd="5" destOrd="0" presId="urn:microsoft.com/office/officeart/2018/2/layout/IconCircleList"/>
    <dgm:cxn modelId="{C6C73ABD-2BE1-4FF2-85DB-689CB7327989}" type="presParOf" srcId="{2111E5F2-4D8C-4FF4-A1F9-6E9F86F9330B}" destId="{6035B104-8BC1-4DF2-8A47-33162EB6434F}" srcOrd="6" destOrd="0" presId="urn:microsoft.com/office/officeart/2018/2/layout/IconCircleList"/>
    <dgm:cxn modelId="{D7CCC112-F40C-4C34-AD5F-342E57EB1687}" type="presParOf" srcId="{6035B104-8BC1-4DF2-8A47-33162EB6434F}" destId="{8FC5B0F5-AC05-46C4-A392-239240A77639}" srcOrd="0" destOrd="0" presId="urn:microsoft.com/office/officeart/2018/2/layout/IconCircleList"/>
    <dgm:cxn modelId="{F73EE0C6-A5BA-4B3F-94F3-CA4886024F74}" type="presParOf" srcId="{6035B104-8BC1-4DF2-8A47-33162EB6434F}" destId="{E37CE783-351F-4416-8965-B749328B2E56}" srcOrd="1" destOrd="0" presId="urn:microsoft.com/office/officeart/2018/2/layout/IconCircleList"/>
    <dgm:cxn modelId="{A09EE29F-BA99-44B3-A0A4-5EE179AAC71A}" type="presParOf" srcId="{6035B104-8BC1-4DF2-8A47-33162EB6434F}" destId="{9CD68A6D-EE65-49CC-B8CF-5D75E02B2A25}" srcOrd="2" destOrd="0" presId="urn:microsoft.com/office/officeart/2018/2/layout/IconCircleList"/>
    <dgm:cxn modelId="{A88549FB-9FA4-4E8B-BE29-BB8CADF25AF5}" type="presParOf" srcId="{6035B104-8BC1-4DF2-8A47-33162EB6434F}" destId="{7BBE9E62-083E-48E5-958F-8665098EC17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F6CD-E3C4-4E94-AB0A-5F25608F7FA1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1. Introduction to TDA</a:t>
          </a:r>
        </a:p>
      </dsp:txBody>
      <dsp:txXfrm>
        <a:off x="0" y="40290"/>
        <a:ext cx="3286125" cy="1971675"/>
      </dsp:txXfrm>
    </dsp:sp>
    <dsp:sp modelId="{525A3302-447D-4EC4-B636-C425F93F6D08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2. Mapper  </a:t>
          </a:r>
        </a:p>
      </dsp:txBody>
      <dsp:txXfrm>
        <a:off x="3614737" y="40290"/>
        <a:ext cx="3286125" cy="1971675"/>
      </dsp:txXfrm>
    </dsp:sp>
    <dsp:sp modelId="{503E1A00-6FA0-49E6-83A1-468B9D1A8772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3. Natural Language Processing</a:t>
          </a:r>
        </a:p>
      </dsp:txBody>
      <dsp:txXfrm>
        <a:off x="7229475" y="40290"/>
        <a:ext cx="3286125" cy="1971675"/>
      </dsp:txXfrm>
    </dsp:sp>
    <dsp:sp modelId="{A5CFD342-6819-4F9E-8679-7B9A18DA2F2D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4. Application of Mapper on Data</a:t>
          </a:r>
        </a:p>
      </dsp:txBody>
      <dsp:txXfrm>
        <a:off x="0" y="2340578"/>
        <a:ext cx="3286125" cy="1971675"/>
      </dsp:txXfrm>
    </dsp:sp>
    <dsp:sp modelId="{7DC49E89-B9E3-4E8A-96DA-EB2E1193EA21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5. Results</a:t>
          </a:r>
        </a:p>
      </dsp:txBody>
      <dsp:txXfrm>
        <a:off x="3614737" y="2340578"/>
        <a:ext cx="3286125" cy="1971675"/>
      </dsp:txXfrm>
    </dsp:sp>
    <dsp:sp modelId="{F90E3293-1703-4604-AA8F-AE33B4C175B8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Bookman Old Style"/>
            </a:rPr>
            <a:t>6. Conclusion</a:t>
          </a:r>
        </a:p>
      </dsp:txBody>
      <dsp:txXfrm>
        <a:off x="7229475" y="2340578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1CC2F-2BAB-41AC-A43A-2078E0424442}">
      <dsp:nvSpPr>
        <dsp:cNvPr id="0" name=""/>
        <dsp:cNvSpPr/>
      </dsp:nvSpPr>
      <dsp:spPr>
        <a:xfrm>
          <a:off x="0" y="3712"/>
          <a:ext cx="10906369" cy="790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F754E-73E2-4396-B4C1-6E9390B142B9}">
      <dsp:nvSpPr>
        <dsp:cNvPr id="0" name=""/>
        <dsp:cNvSpPr/>
      </dsp:nvSpPr>
      <dsp:spPr>
        <a:xfrm>
          <a:off x="239199" y="181629"/>
          <a:ext cx="434908" cy="4349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BAC22-0102-455F-A5EC-8CBC32BABE58}">
      <dsp:nvSpPr>
        <dsp:cNvPr id="0" name=""/>
        <dsp:cNvSpPr/>
      </dsp:nvSpPr>
      <dsp:spPr>
        <a:xfrm>
          <a:off x="913306" y="3712"/>
          <a:ext cx="9993062" cy="7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7" tIns="83687" rIns="83687" bIns="83687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Bookman Old Style"/>
            </a:rPr>
            <a:t>Topological Data Analysis (TDA) traced its root from Algebraic topology and computational geometry. </a:t>
          </a:r>
        </a:p>
      </dsp:txBody>
      <dsp:txXfrm>
        <a:off x="913306" y="3712"/>
        <a:ext cx="9993062" cy="790741"/>
      </dsp:txXfrm>
    </dsp:sp>
    <dsp:sp modelId="{6AFD2DA8-A93E-43B4-BB36-9F03BFC4C8A5}">
      <dsp:nvSpPr>
        <dsp:cNvPr id="0" name=""/>
        <dsp:cNvSpPr/>
      </dsp:nvSpPr>
      <dsp:spPr>
        <a:xfrm>
          <a:off x="0" y="992139"/>
          <a:ext cx="10906369" cy="790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E884B-89CA-4FD4-9477-AF8CCA623DCF}">
      <dsp:nvSpPr>
        <dsp:cNvPr id="0" name=""/>
        <dsp:cNvSpPr/>
      </dsp:nvSpPr>
      <dsp:spPr>
        <a:xfrm>
          <a:off x="239199" y="1170056"/>
          <a:ext cx="434908" cy="4349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802C9-EB78-4600-9DE4-9623709B36A0}">
      <dsp:nvSpPr>
        <dsp:cNvPr id="0" name=""/>
        <dsp:cNvSpPr/>
      </dsp:nvSpPr>
      <dsp:spPr>
        <a:xfrm>
          <a:off x="913306" y="992139"/>
          <a:ext cx="9993062" cy="7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7" tIns="83687" rIns="83687" bIns="836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Bookman Old Style"/>
            </a:rPr>
            <a:t>The input is assumed to be a finite set of points coming with a notion of distance—or similarity—between them.</a:t>
          </a:r>
        </a:p>
      </dsp:txBody>
      <dsp:txXfrm>
        <a:off x="913306" y="992139"/>
        <a:ext cx="9993062" cy="790741"/>
      </dsp:txXfrm>
    </dsp:sp>
    <dsp:sp modelId="{9AA9FAFF-0255-48EE-BC54-3CA35E7A97BE}">
      <dsp:nvSpPr>
        <dsp:cNvPr id="0" name=""/>
        <dsp:cNvSpPr/>
      </dsp:nvSpPr>
      <dsp:spPr>
        <a:xfrm>
          <a:off x="0" y="1980567"/>
          <a:ext cx="10906369" cy="790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DDA2-899F-4CC4-9A14-29BD6231A653}">
      <dsp:nvSpPr>
        <dsp:cNvPr id="0" name=""/>
        <dsp:cNvSpPr/>
      </dsp:nvSpPr>
      <dsp:spPr>
        <a:xfrm>
          <a:off x="239199" y="2158483"/>
          <a:ext cx="434908" cy="43490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A115A-C28D-4832-B35B-3DD8367C95D3}">
      <dsp:nvSpPr>
        <dsp:cNvPr id="0" name=""/>
        <dsp:cNvSpPr/>
      </dsp:nvSpPr>
      <dsp:spPr>
        <a:xfrm>
          <a:off x="913306" y="1980567"/>
          <a:ext cx="9993062" cy="7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7" tIns="83687" rIns="83687" bIns="836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Bookman Old Style"/>
            </a:rPr>
            <a:t>Metric Invariant: less sensitive to the metric, and produces a combinatorial object (a simplicial complex).</a:t>
          </a:r>
        </a:p>
      </dsp:txBody>
      <dsp:txXfrm>
        <a:off x="913306" y="1980567"/>
        <a:ext cx="9993062" cy="790741"/>
      </dsp:txXfrm>
    </dsp:sp>
    <dsp:sp modelId="{5673D804-E496-43E8-AC53-73350558608C}">
      <dsp:nvSpPr>
        <dsp:cNvPr id="0" name=""/>
        <dsp:cNvSpPr/>
      </dsp:nvSpPr>
      <dsp:spPr>
        <a:xfrm>
          <a:off x="0" y="2968994"/>
          <a:ext cx="10906369" cy="790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13248-15B8-458D-A8E7-390EAB87172B}">
      <dsp:nvSpPr>
        <dsp:cNvPr id="0" name=""/>
        <dsp:cNvSpPr/>
      </dsp:nvSpPr>
      <dsp:spPr>
        <a:xfrm>
          <a:off x="239199" y="3146911"/>
          <a:ext cx="434908" cy="43490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BC07A-7DD8-4382-B20C-1A58723761C6}">
      <dsp:nvSpPr>
        <dsp:cNvPr id="0" name=""/>
        <dsp:cNvSpPr/>
      </dsp:nvSpPr>
      <dsp:spPr>
        <a:xfrm>
          <a:off x="913306" y="2968994"/>
          <a:ext cx="9993062" cy="7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7" tIns="83687" rIns="83687" bIns="83687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Bookman Old Style"/>
            </a:rPr>
            <a:t>Mapper is one of the TDA tools for </a:t>
          </a:r>
          <a:r>
            <a:rPr lang="en-US" sz="1900" kern="1200" err="1">
              <a:latin typeface="Bookman Old Style"/>
            </a:rPr>
            <a:t>analysing</a:t>
          </a:r>
          <a:r>
            <a:rPr lang="en-US" sz="1900" kern="1200">
              <a:latin typeface="Bookman Old Style"/>
            </a:rPr>
            <a:t> data. </a:t>
          </a:r>
        </a:p>
      </dsp:txBody>
      <dsp:txXfrm>
        <a:off x="913306" y="2968994"/>
        <a:ext cx="9993062" cy="790741"/>
      </dsp:txXfrm>
    </dsp:sp>
    <dsp:sp modelId="{2CBBEF22-26C0-4EB3-818E-9AA4BED99E9F}">
      <dsp:nvSpPr>
        <dsp:cNvPr id="0" name=""/>
        <dsp:cNvSpPr/>
      </dsp:nvSpPr>
      <dsp:spPr>
        <a:xfrm>
          <a:off x="0" y="3957421"/>
          <a:ext cx="10906369" cy="7907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15054-05CA-43D0-91E2-7999408508DC}">
      <dsp:nvSpPr>
        <dsp:cNvPr id="0" name=""/>
        <dsp:cNvSpPr/>
      </dsp:nvSpPr>
      <dsp:spPr>
        <a:xfrm>
          <a:off x="239199" y="4135338"/>
          <a:ext cx="434908" cy="43490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4CA7F-BB51-4FD1-9A90-685A83F8176F}">
      <dsp:nvSpPr>
        <dsp:cNvPr id="0" name=""/>
        <dsp:cNvSpPr/>
      </dsp:nvSpPr>
      <dsp:spPr>
        <a:xfrm>
          <a:off x="913306" y="3957421"/>
          <a:ext cx="9993062" cy="7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7" tIns="83687" rIns="83687" bIns="836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Bookman Old Style"/>
            </a:rPr>
            <a:t>Understand the shape of data using a topology-inspired construction.</a:t>
          </a:r>
        </a:p>
      </dsp:txBody>
      <dsp:txXfrm>
        <a:off x="913306" y="3957421"/>
        <a:ext cx="9993062" cy="790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E206-B24B-49FD-912C-3733BCD4E528}">
      <dsp:nvSpPr>
        <dsp:cNvPr id="0" name=""/>
        <dsp:cNvSpPr/>
      </dsp:nvSpPr>
      <dsp:spPr>
        <a:xfrm>
          <a:off x="50876" y="478083"/>
          <a:ext cx="1489891" cy="14898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B166A-BAB0-48C4-B704-9A6047CB36C0}">
      <dsp:nvSpPr>
        <dsp:cNvPr id="0" name=""/>
        <dsp:cNvSpPr/>
      </dsp:nvSpPr>
      <dsp:spPr>
        <a:xfrm>
          <a:off x="363753" y="790960"/>
          <a:ext cx="864136" cy="8641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9DD5-D109-4084-8A60-7E2FCEB175C5}">
      <dsp:nvSpPr>
        <dsp:cNvPr id="0" name=""/>
        <dsp:cNvSpPr/>
      </dsp:nvSpPr>
      <dsp:spPr>
        <a:xfrm>
          <a:off x="1860030" y="478083"/>
          <a:ext cx="3511886" cy="148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To demonstrate how we extract insight from shape; </a:t>
          </a:r>
        </a:p>
      </dsp:txBody>
      <dsp:txXfrm>
        <a:off x="1860030" y="478083"/>
        <a:ext cx="3511886" cy="1489891"/>
      </dsp:txXfrm>
    </dsp:sp>
    <dsp:sp modelId="{2F086564-6E6F-41DA-BBB8-5794CA6E06A4}">
      <dsp:nvSpPr>
        <dsp:cNvPr id="0" name=""/>
        <dsp:cNvSpPr/>
      </dsp:nvSpPr>
      <dsp:spPr>
        <a:xfrm>
          <a:off x="5983836" y="478083"/>
          <a:ext cx="1489891" cy="14898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01DD8-D7B1-423A-9CBB-B46E8E245AEE}">
      <dsp:nvSpPr>
        <dsp:cNvPr id="0" name=""/>
        <dsp:cNvSpPr/>
      </dsp:nvSpPr>
      <dsp:spPr>
        <a:xfrm>
          <a:off x="6296713" y="790960"/>
          <a:ext cx="864136" cy="8641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99437-2903-4575-AAB5-F707C06AA954}">
      <dsp:nvSpPr>
        <dsp:cNvPr id="0" name=""/>
        <dsp:cNvSpPr/>
      </dsp:nvSpPr>
      <dsp:spPr>
        <a:xfrm>
          <a:off x="7792989" y="478083"/>
          <a:ext cx="3511886" cy="148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We represent data as a manifold </a:t>
          </a:r>
        </a:p>
      </dsp:txBody>
      <dsp:txXfrm>
        <a:off x="7792989" y="478083"/>
        <a:ext cx="3511886" cy="1489891"/>
      </dsp:txXfrm>
    </dsp:sp>
    <dsp:sp modelId="{7506ECF9-650C-4EC2-AD52-7CA7731F5F59}">
      <dsp:nvSpPr>
        <dsp:cNvPr id="0" name=""/>
        <dsp:cNvSpPr/>
      </dsp:nvSpPr>
      <dsp:spPr>
        <a:xfrm>
          <a:off x="50876" y="2774132"/>
          <a:ext cx="1489891" cy="14898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94891-187D-4F32-BA59-0E52D920F8E7}">
      <dsp:nvSpPr>
        <dsp:cNvPr id="0" name=""/>
        <dsp:cNvSpPr/>
      </dsp:nvSpPr>
      <dsp:spPr>
        <a:xfrm>
          <a:off x="363753" y="3087009"/>
          <a:ext cx="864136" cy="86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E9A9-A11A-47A5-B2CD-280CFC796DD1}">
      <dsp:nvSpPr>
        <dsp:cNvPr id="0" name=""/>
        <dsp:cNvSpPr/>
      </dsp:nvSpPr>
      <dsp:spPr>
        <a:xfrm>
          <a:off x="1860030" y="2774132"/>
          <a:ext cx="3511886" cy="148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Functions are also continuous </a:t>
          </a:r>
        </a:p>
      </dsp:txBody>
      <dsp:txXfrm>
        <a:off x="1860030" y="2774132"/>
        <a:ext cx="3511886" cy="1489891"/>
      </dsp:txXfrm>
    </dsp:sp>
    <dsp:sp modelId="{8FC5B0F5-AC05-46C4-A392-239240A77639}">
      <dsp:nvSpPr>
        <dsp:cNvPr id="0" name=""/>
        <dsp:cNvSpPr/>
      </dsp:nvSpPr>
      <dsp:spPr>
        <a:xfrm>
          <a:off x="5983836" y="2774132"/>
          <a:ext cx="1489891" cy="14898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E783-351F-4416-8965-B749328B2E56}">
      <dsp:nvSpPr>
        <dsp:cNvPr id="0" name=""/>
        <dsp:cNvSpPr/>
      </dsp:nvSpPr>
      <dsp:spPr>
        <a:xfrm>
          <a:off x="6296713" y="3087009"/>
          <a:ext cx="864136" cy="86413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9E62-083E-48E5-958F-8665098EC179}">
      <dsp:nvSpPr>
        <dsp:cNvPr id="0" name=""/>
        <dsp:cNvSpPr/>
      </dsp:nvSpPr>
      <dsp:spPr>
        <a:xfrm>
          <a:off x="7792989" y="2774132"/>
          <a:ext cx="3511886" cy="148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This does not happen in the real world and we will not need any of these assumption</a:t>
          </a:r>
        </a:p>
      </dsp:txBody>
      <dsp:txXfrm>
        <a:off x="7792989" y="2774132"/>
        <a:ext cx="3511886" cy="1489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06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11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5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8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1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96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8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31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24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71973"/>
            <a:ext cx="4375151" cy="2858363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ea typeface="+mj-lt"/>
                <a:cs typeface="+mj-lt"/>
              </a:rPr>
              <a:t>The mapper algorithm on open ended responses</a:t>
            </a:r>
            <a:endParaRPr lang="en-US" sz="54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739" y="4511872"/>
            <a:ext cx="5081177" cy="18973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3000" b="1">
                <a:solidFill>
                  <a:schemeClr val="bg1"/>
                </a:solidFill>
              </a:rPr>
              <a:t>Topology Workshop  </a:t>
            </a:r>
            <a:r>
              <a:rPr lang="en-US" sz="2800" b="1">
                <a:solidFill>
                  <a:schemeClr val="bg1"/>
                </a:solidFill>
              </a:rPr>
              <a:t>                                                           </a:t>
            </a:r>
            <a:r>
              <a:rPr lang="en-US" b="1">
                <a:solidFill>
                  <a:schemeClr val="bg1"/>
                </a:solidFill>
              </a:rPr>
              <a:t>  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 b="1">
              <a:solidFill>
                <a:schemeClr val="bg1"/>
              </a:solidFill>
            </a:endParaRPr>
          </a:p>
          <a:p>
            <a:pPr algn="l"/>
            <a:r>
              <a:rPr lang="en-US" b="1">
                <a:solidFill>
                  <a:schemeClr val="bg1"/>
                </a:solidFill>
              </a:rPr>
              <a:t> </a:t>
            </a:r>
            <a:r>
              <a:rPr lang="en-US">
                <a:solidFill>
                  <a:schemeClr val="bg1"/>
                </a:solidFill>
              </a:rPr>
              <a:t>Bright </a:t>
            </a:r>
            <a:r>
              <a:rPr lang="en-US" err="1">
                <a:solidFill>
                  <a:schemeClr val="bg1"/>
                </a:solidFill>
              </a:rPr>
              <a:t>Effah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l"/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 descr="Illuminated technology network on a dark background">
            <a:extLst>
              <a:ext uri="{FF2B5EF4-FFF2-40B4-BE49-F238E27FC236}">
                <a16:creationId xmlns:a16="http://schemas.microsoft.com/office/drawing/2014/main" id="{79243384-5423-58FD-96C8-30726C64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4" r="2568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D8A2-C69D-E9AA-9022-F8D5C7C4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256"/>
          </a:xfrm>
        </p:spPr>
        <p:txBody>
          <a:bodyPr/>
          <a:lstStyle/>
          <a:p>
            <a:r>
              <a:rPr lang="en-US" b="1">
                <a:cs typeface="Calibri Light"/>
              </a:rPr>
              <a:t>Filter/Lens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27C32D-444F-8002-25DC-D2E13B831681}"/>
              </a:ext>
            </a:extLst>
          </p:cNvPr>
          <p:cNvSpPr/>
          <p:nvPr/>
        </p:nvSpPr>
        <p:spPr>
          <a:xfrm>
            <a:off x="5746261" y="4359030"/>
            <a:ext cx="918307" cy="55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25320F-484C-8F12-745E-75054560B0FB}"/>
              </a:ext>
            </a:extLst>
          </p:cNvPr>
          <p:cNvSpPr/>
          <p:nvPr/>
        </p:nvSpPr>
        <p:spPr>
          <a:xfrm>
            <a:off x="4023212" y="4296751"/>
            <a:ext cx="918307" cy="5959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683F2-0F9D-AE7B-1AFC-13A3D99222D2}"/>
              </a:ext>
            </a:extLst>
          </p:cNvPr>
          <p:cNvSpPr/>
          <p:nvPr/>
        </p:nvSpPr>
        <p:spPr>
          <a:xfrm>
            <a:off x="4605704" y="1860548"/>
            <a:ext cx="1553306" cy="605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F317F-E027-FA9C-847B-B3CDEEC2E9D7}"/>
              </a:ext>
            </a:extLst>
          </p:cNvPr>
          <p:cNvCxnSpPr/>
          <p:nvPr/>
        </p:nvCxnSpPr>
        <p:spPr>
          <a:xfrm>
            <a:off x="6144356" y="2178050"/>
            <a:ext cx="498231" cy="236415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000D5A-C051-55D1-406A-7EE762EEB92A}"/>
              </a:ext>
            </a:extLst>
          </p:cNvPr>
          <p:cNvCxnSpPr/>
          <p:nvPr/>
        </p:nvCxnSpPr>
        <p:spPr>
          <a:xfrm flipH="1">
            <a:off x="4050078" y="2174386"/>
            <a:ext cx="586154" cy="236415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6B067B-253F-D2A3-E316-3B0598904CE1}"/>
              </a:ext>
            </a:extLst>
          </p:cNvPr>
          <p:cNvCxnSpPr/>
          <p:nvPr/>
        </p:nvCxnSpPr>
        <p:spPr>
          <a:xfrm flipH="1" flipV="1">
            <a:off x="5335953" y="3655645"/>
            <a:ext cx="439615" cy="95738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EA1C8-85DB-B40F-CF80-0EFC2F11F3E5}"/>
              </a:ext>
            </a:extLst>
          </p:cNvPr>
          <p:cNvCxnSpPr/>
          <p:nvPr/>
        </p:nvCxnSpPr>
        <p:spPr>
          <a:xfrm flipH="1">
            <a:off x="4951289" y="3651981"/>
            <a:ext cx="381000" cy="99646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75AED5-E282-41D3-A672-FF5EF067DA7E}"/>
              </a:ext>
            </a:extLst>
          </p:cNvPr>
          <p:cNvCxnSpPr/>
          <p:nvPr/>
        </p:nvCxnSpPr>
        <p:spPr>
          <a:xfrm>
            <a:off x="8100645" y="2053491"/>
            <a:ext cx="9768" cy="280376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918532-E198-7CE2-BC83-4E435B9EBB2C}"/>
              </a:ext>
            </a:extLst>
          </p:cNvPr>
          <p:cNvCxnSpPr/>
          <p:nvPr/>
        </p:nvCxnSpPr>
        <p:spPr>
          <a:xfrm flipV="1">
            <a:off x="4026876" y="5482491"/>
            <a:ext cx="2823306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6577E-AE30-8072-DD3A-9CDF8A5EBBBE}"/>
              </a:ext>
            </a:extLst>
          </p:cNvPr>
          <p:cNvCxnSpPr/>
          <p:nvPr/>
        </p:nvCxnSpPr>
        <p:spPr>
          <a:xfrm>
            <a:off x="9435366" y="3866905"/>
            <a:ext cx="488462" cy="102576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0D547E-751F-1D44-9C6F-A7DFDB209B85}"/>
              </a:ext>
            </a:extLst>
          </p:cNvPr>
          <p:cNvCxnSpPr/>
          <p:nvPr/>
        </p:nvCxnSpPr>
        <p:spPr>
          <a:xfrm flipV="1">
            <a:off x="8943241" y="3863241"/>
            <a:ext cx="488461" cy="105507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B43468-CC67-4DD1-058A-0C01682C9860}"/>
              </a:ext>
            </a:extLst>
          </p:cNvPr>
          <p:cNvCxnSpPr/>
          <p:nvPr/>
        </p:nvCxnSpPr>
        <p:spPr>
          <a:xfrm flipH="1">
            <a:off x="9437808" y="2140194"/>
            <a:ext cx="9769" cy="174869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90FBAA-24EA-B96C-CFF3-983944704C5A}"/>
              </a:ext>
            </a:extLst>
          </p:cNvPr>
          <p:cNvCxnSpPr/>
          <p:nvPr/>
        </p:nvCxnSpPr>
        <p:spPr>
          <a:xfrm flipV="1">
            <a:off x="6605953" y="3446585"/>
            <a:ext cx="1393093" cy="390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57D81D-2B77-9254-D873-CC8842C9B0E0}"/>
              </a:ext>
            </a:extLst>
          </p:cNvPr>
          <p:cNvCxnSpPr/>
          <p:nvPr/>
        </p:nvCxnSpPr>
        <p:spPr>
          <a:xfrm flipH="1">
            <a:off x="5426075" y="4150213"/>
            <a:ext cx="3908" cy="11879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2488-68B8-078B-22C2-79F6BAF4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ED6B-B86A-EB72-C9A9-C26FE03E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Mapper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559D-DE90-943E-6527-6CDF16C5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ea typeface="+mn-lt"/>
                <a:cs typeface="+mn-lt"/>
              </a:rPr>
              <a:t>Data Set </a:t>
            </a:r>
            <a:r>
              <a:rPr lang="en-US" i="1" dirty="0">
                <a:ea typeface="+mn-lt"/>
                <a:cs typeface="+mn-lt"/>
              </a:rPr>
              <a:t>(X)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cs typeface="Calibri" panose="020F0502020204030204"/>
            </a:endParaRPr>
          </a:p>
          <a:p>
            <a:pPr>
              <a:lnSpc>
                <a:spcPct val="170000"/>
              </a:lnSpc>
            </a:pPr>
            <a:r>
              <a:rPr lang="en-US" dirty="0">
                <a:ea typeface="+mn-lt"/>
                <a:cs typeface="+mn-lt"/>
              </a:rPr>
              <a:t>Filter function </a:t>
            </a:r>
            <a:r>
              <a:rPr lang="en-US" i="1" dirty="0">
                <a:ea typeface="+mn-lt"/>
                <a:cs typeface="+mn-lt"/>
              </a:rPr>
              <a:t>f : X      R</a:t>
            </a:r>
            <a:r>
              <a:rPr lang="en-US" dirty="0">
                <a:ea typeface="+mn-lt"/>
                <a:cs typeface="+mn-lt"/>
              </a:rPr>
              <a:t> (dimensionality reduction)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r>
              <a:rPr lang="en-US" dirty="0">
                <a:ea typeface="+mn-lt"/>
                <a:cs typeface="+mn-lt"/>
              </a:rPr>
              <a:t>Cover </a:t>
            </a:r>
            <a:r>
              <a:rPr lang="en-US" i="1" dirty="0">
                <a:ea typeface="+mn-lt"/>
                <a:cs typeface="+mn-lt"/>
              </a:rPr>
              <a:t>g : X      R</a:t>
            </a:r>
            <a:r>
              <a:rPr lang="en-US" dirty="0">
                <a:ea typeface="+mn-lt"/>
                <a:cs typeface="+mn-lt"/>
              </a:rPr>
              <a:t> (Put data into overlapping bin)</a:t>
            </a:r>
          </a:p>
          <a:p>
            <a:pPr>
              <a:lnSpc>
                <a:spcPct val="170000"/>
              </a:lnSpc>
            </a:pPr>
            <a:r>
              <a:rPr lang="en-US" dirty="0">
                <a:ea typeface="+mn-lt"/>
                <a:cs typeface="+mn-lt"/>
              </a:rPr>
              <a:t>Cluster each bin and create a graph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ea typeface="+mn-lt"/>
                <a:cs typeface="+mn-lt"/>
              </a:rPr>
              <a:t>       Vertex = a cluster of a bin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ea typeface="+mn-lt"/>
                <a:cs typeface="+mn-lt"/>
              </a:rPr>
              <a:t>       Edge = nonempty intersection between clusters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92187-CA7C-E7E8-53F4-7522A09A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ED5AC0-70A8-1EE9-420D-D81EFB740FD5}"/>
              </a:ext>
            </a:extLst>
          </p:cNvPr>
          <p:cNvCxnSpPr/>
          <p:nvPr/>
        </p:nvCxnSpPr>
        <p:spPr>
          <a:xfrm flipV="1">
            <a:off x="2610339" y="3651739"/>
            <a:ext cx="406400" cy="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B41BF8-C38C-4A83-50F4-32E18D169DFE}"/>
              </a:ext>
            </a:extLst>
          </p:cNvPr>
          <p:cNvCxnSpPr>
            <a:cxnSpLocks/>
          </p:cNvCxnSpPr>
          <p:nvPr/>
        </p:nvCxnSpPr>
        <p:spPr>
          <a:xfrm flipV="1">
            <a:off x="3645877" y="2928815"/>
            <a:ext cx="435707" cy="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6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2F0-01FE-DF9C-41ED-79E4BE98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Data World</a:t>
            </a:r>
            <a:endParaRPr lang="en-US" b="1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2096E6-F869-0B92-2F1B-A5840E84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539" y="2027789"/>
            <a:ext cx="6623537" cy="36637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135AB-151D-4CF7-2A0C-8605034F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0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2F0-01FE-DF9C-41ED-79E4BE98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Data World</a:t>
            </a:r>
            <a:endParaRPr lang="en-US" b="1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2096E6-F869-0B92-2F1B-A5840E84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539" y="2027789"/>
            <a:ext cx="6623537" cy="36637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135AB-151D-4CF7-2A0C-8605034F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A36F3-8509-CA1C-5704-DB4833A961E7}"/>
              </a:ext>
            </a:extLst>
          </p:cNvPr>
          <p:cNvSpPr/>
          <p:nvPr/>
        </p:nvSpPr>
        <p:spPr>
          <a:xfrm>
            <a:off x="2356338" y="2092568"/>
            <a:ext cx="3243384" cy="348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gj</a:t>
            </a:r>
            <a:endParaRPr lang="en-US" dirty="0" err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4A4AE-C92F-AC79-C07C-C34581675708}"/>
              </a:ext>
            </a:extLst>
          </p:cNvPr>
          <p:cNvSpPr txBox="1">
            <a:spLocks/>
          </p:cNvSpPr>
          <p:nvPr/>
        </p:nvSpPr>
        <p:spPr>
          <a:xfrm>
            <a:off x="2465754" y="3037987"/>
            <a:ext cx="3432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Complex data</a:t>
            </a:r>
          </a:p>
        </p:txBody>
      </p:sp>
    </p:spTree>
    <p:extLst>
      <p:ext uri="{BB962C8B-B14F-4D97-AF65-F5344CB8AC3E}">
        <p14:creationId xmlns:p14="http://schemas.microsoft.com/office/powerpoint/2010/main" val="152724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6B0A7E8-0942-07DE-D4BC-F6763EFC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5192"/>
            <a:ext cx="10905066" cy="44272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8C42-671F-97FB-D544-7B80AA58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BFFF-9743-97A1-AB4E-DE1DB473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5369" cy="70033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Brief on data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9E324-1886-E5A2-572D-CB5DDA5A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15</a:t>
            </a:fld>
            <a:endParaRPr lang="en-US"/>
          </a:p>
        </p:txBody>
      </p: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72881F5C-CE7E-81E7-7F94-82CC03391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005" y="2548548"/>
            <a:ext cx="7538760" cy="4351338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3EB1CCC-26D4-49D6-A2FC-959A3F43F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" y="1267653"/>
            <a:ext cx="11047046" cy="33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C9A5-C50A-7F9A-EA2D-B6FFDEA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9275-47AC-1F2E-D67E-D8187D2F5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Clean text(responses) </a:t>
            </a:r>
            <a:r>
              <a:rPr lang="en-US">
                <a:cs typeface="Calibri"/>
              </a:rPr>
              <a:t>eg.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>
                <a:ea typeface="+mn-lt"/>
                <a:cs typeface="+mn-lt"/>
              </a:rPr>
              <a:t>Make all text lower case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ea typeface="+mn-lt"/>
                <a:cs typeface="+mn-lt"/>
              </a:rPr>
              <a:t>Tokenize 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ea typeface="+mn-lt"/>
                <a:cs typeface="+mn-lt"/>
              </a:rPr>
              <a:t>Remove punctuation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ea typeface="+mn-lt"/>
                <a:cs typeface="+mn-lt"/>
              </a:rPr>
              <a:t>Removing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stopwords</a:t>
            </a:r>
            <a:endParaRPr lang="en-US" dirty="0"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Removing numbers, symbols, emojis </a:t>
            </a:r>
            <a:r>
              <a:rPr lang="en-US">
                <a:cs typeface="Calibri"/>
              </a:rPr>
              <a:t>etc</a:t>
            </a:r>
          </a:p>
          <a:p>
            <a:r>
              <a:rPr lang="en-US">
                <a:cs typeface="Calibri"/>
              </a:rPr>
              <a:t>Term frequency – Inverse document frequency (TF-IDF)</a:t>
            </a:r>
            <a:endParaRPr lang="en-US" dirty="0"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C6FD4-A6C8-F74E-5BA3-A3E0C161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9B04B-FBFA-27F2-057D-14352A89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8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35C45D-90C7-7134-4D06-6BDFB8A03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649" y="809544"/>
            <a:ext cx="9662161" cy="564921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6E5F0-DEAC-6AFA-57A1-52C9393F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15" y="586855"/>
            <a:ext cx="3777749" cy="1599728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Term Frequency-Inverse Document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Frequency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 (TF-IDF)</a:t>
            </a:r>
            <a:endParaRPr lang="en-US" sz="36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0B81-C9F6-F0D1-9D7B-BE26D063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720" y="483403"/>
            <a:ext cx="6555347" cy="5546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Student1 – Excellent workshop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Student2 – Excellent professors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Student3 – Workshop professor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             excellent</a:t>
            </a:r>
            <a:endParaRPr lang="en-US" dirty="0"/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9ABE-5EB1-2A09-FE86-036B8490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EDFF9-372B-89E9-07E7-259DB2E98146}"/>
              </a:ext>
            </a:extLst>
          </p:cNvPr>
          <p:cNvSpPr txBox="1"/>
          <p:nvPr/>
        </p:nvSpPr>
        <p:spPr>
          <a:xfrm>
            <a:off x="347784" y="2614246"/>
            <a:ext cx="380804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TF-IDF is a statistical measure that evaluates how relevant a word is to a document in a collection of documents.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CDD3DE-ED71-CBDB-7CAB-73EF57801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20567"/>
              </p:ext>
            </p:extLst>
          </p:nvPr>
        </p:nvGraphicFramePr>
        <p:xfrm>
          <a:off x="7414846" y="615461"/>
          <a:ext cx="4710164" cy="20243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7541">
                  <a:extLst>
                    <a:ext uri="{9D8B030D-6E8A-4147-A177-3AD203B41FA5}">
                      <a16:colId xmlns:a16="http://schemas.microsoft.com/office/drawing/2014/main" val="2884506486"/>
                    </a:ext>
                  </a:extLst>
                </a:gridCol>
                <a:gridCol w="1177541">
                  <a:extLst>
                    <a:ext uri="{9D8B030D-6E8A-4147-A177-3AD203B41FA5}">
                      <a16:colId xmlns:a16="http://schemas.microsoft.com/office/drawing/2014/main" val="162222586"/>
                    </a:ext>
                  </a:extLst>
                </a:gridCol>
                <a:gridCol w="1177541">
                  <a:extLst>
                    <a:ext uri="{9D8B030D-6E8A-4147-A177-3AD203B41FA5}">
                      <a16:colId xmlns:a16="http://schemas.microsoft.com/office/drawing/2014/main" val="1773278834"/>
                    </a:ext>
                  </a:extLst>
                </a:gridCol>
                <a:gridCol w="1177541">
                  <a:extLst>
                    <a:ext uri="{9D8B030D-6E8A-4147-A177-3AD203B41FA5}">
                      <a16:colId xmlns:a16="http://schemas.microsoft.com/office/drawing/2014/main" val="3810436001"/>
                    </a:ext>
                  </a:extLst>
                </a:gridCol>
              </a:tblGrid>
              <a:tr h="630115">
                <a:tc>
                  <a:txBody>
                    <a:bodyPr/>
                    <a:lstStyle/>
                    <a:p>
                      <a:r>
                        <a:rPr lang="en-US" dirty="0"/>
                        <a:t>Term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7477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r>
                        <a:rPr lang="en-US" dirty="0"/>
                        <a:t>Student1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22445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Student2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83594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Student3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1401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CC09FB-6849-A734-0DE7-84527CADE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12643"/>
              </p:ext>
            </p:extLst>
          </p:nvPr>
        </p:nvGraphicFramePr>
        <p:xfrm>
          <a:off x="410308" y="4786922"/>
          <a:ext cx="358929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45">
                  <a:extLst>
                    <a:ext uri="{9D8B030D-6E8A-4147-A177-3AD203B41FA5}">
                      <a16:colId xmlns:a16="http://schemas.microsoft.com/office/drawing/2014/main" val="2894641230"/>
                    </a:ext>
                  </a:extLst>
                </a:gridCol>
                <a:gridCol w="1794645">
                  <a:extLst>
                    <a:ext uri="{9D8B030D-6E8A-4147-A177-3AD203B41FA5}">
                      <a16:colId xmlns:a16="http://schemas.microsoft.com/office/drawing/2014/main" val="2135260201"/>
                    </a:ext>
                  </a:extLst>
                </a:gridCol>
              </a:tblGrid>
              <a:tr h="359019">
                <a:tc>
                  <a:txBody>
                    <a:bodyPr/>
                    <a:lstStyle/>
                    <a:p>
                      <a:r>
                        <a:rPr lang="en-US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Log(3/3)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2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Log(3/2)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Log(3/2)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73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9045A5B-6BC8-4288-3CB7-FF47349D0A16}"/>
              </a:ext>
            </a:extLst>
          </p:cNvPr>
          <p:cNvSpPr txBox="1"/>
          <p:nvPr/>
        </p:nvSpPr>
        <p:spPr>
          <a:xfrm>
            <a:off x="4060091" y="3747476"/>
            <a:ext cx="75594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IDF = </a:t>
            </a:r>
            <a:r>
              <a:rPr lang="en-US" sz="2000" i="1" dirty="0">
                <a:solidFill>
                  <a:srgbClr val="FF0000"/>
                </a:solidFill>
              </a:rPr>
              <a:t>Log(</a:t>
            </a:r>
            <a:r>
              <a:rPr lang="en-US" sz="2000" i="1" dirty="0"/>
              <a:t>total number of sentence</a:t>
            </a:r>
            <a:r>
              <a:rPr lang="en-US" sz="2000" i="1" dirty="0">
                <a:solidFill>
                  <a:srgbClr val="FF0000"/>
                </a:solidFill>
              </a:rPr>
              <a:t>/</a:t>
            </a:r>
            <a:r>
              <a:rPr lang="en-US" sz="2000" i="1" dirty="0"/>
              <a:t>number of sentence containing words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  <a:endParaRPr lang="en-US" sz="2000" i="1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8D65222C-4CC2-9936-5A71-6CB10E43A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05336"/>
              </p:ext>
            </p:extLst>
          </p:nvPr>
        </p:nvGraphicFramePr>
        <p:xfrm>
          <a:off x="4659922" y="4747846"/>
          <a:ext cx="6637216" cy="2014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9304">
                  <a:extLst>
                    <a:ext uri="{9D8B030D-6E8A-4147-A177-3AD203B41FA5}">
                      <a16:colId xmlns:a16="http://schemas.microsoft.com/office/drawing/2014/main" val="2884506486"/>
                    </a:ext>
                  </a:extLst>
                </a:gridCol>
                <a:gridCol w="1659304">
                  <a:extLst>
                    <a:ext uri="{9D8B030D-6E8A-4147-A177-3AD203B41FA5}">
                      <a16:colId xmlns:a16="http://schemas.microsoft.com/office/drawing/2014/main" val="162222586"/>
                    </a:ext>
                  </a:extLst>
                </a:gridCol>
                <a:gridCol w="1659304">
                  <a:extLst>
                    <a:ext uri="{9D8B030D-6E8A-4147-A177-3AD203B41FA5}">
                      <a16:colId xmlns:a16="http://schemas.microsoft.com/office/drawing/2014/main" val="1773278834"/>
                    </a:ext>
                  </a:extLst>
                </a:gridCol>
                <a:gridCol w="1659304">
                  <a:extLst>
                    <a:ext uri="{9D8B030D-6E8A-4147-A177-3AD203B41FA5}">
                      <a16:colId xmlns:a16="http://schemas.microsoft.com/office/drawing/2014/main" val="3810436001"/>
                    </a:ext>
                  </a:extLst>
                </a:gridCol>
              </a:tblGrid>
              <a:tr h="630115">
                <a:tc>
                  <a:txBody>
                    <a:bodyPr/>
                    <a:lstStyle/>
                    <a:p>
                      <a:r>
                        <a:rPr lang="en-US"/>
                        <a:t>TF*IDF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7477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r>
                        <a:rPr lang="en-US" dirty="0"/>
                        <a:t>Student1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½*0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0*log(3/2)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½*log(3/2)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22445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Student2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½*0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½*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log(3/2)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0*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log(3/2)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83594"/>
                  </a:ext>
                </a:extLst>
              </a:tr>
              <a:tr h="4614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Student3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1/3*0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1/3*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log(3/2)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1/3*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log(3/2)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14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0CADD3-7363-6A02-D619-E14AF44F0092}"/>
              </a:ext>
            </a:extLst>
          </p:cNvPr>
          <p:cNvSpPr txBox="1"/>
          <p:nvPr/>
        </p:nvSpPr>
        <p:spPr>
          <a:xfrm>
            <a:off x="4056428" y="2796198"/>
            <a:ext cx="77157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cs typeface="Calibri"/>
              </a:rPr>
              <a:t>TF =</a:t>
            </a:r>
            <a:r>
              <a:rPr lang="en-US" sz="2000" i="1" dirty="0">
                <a:solidFill>
                  <a:srgbClr val="FF0000"/>
                </a:solidFill>
                <a:cs typeface="Calibri"/>
              </a:rPr>
              <a:t> Number of repetition of words in sentence/Number of words in sentence</a:t>
            </a:r>
          </a:p>
        </p:txBody>
      </p:sp>
    </p:spTree>
    <p:extLst>
      <p:ext uri="{BB962C8B-B14F-4D97-AF65-F5344CB8AC3E}">
        <p14:creationId xmlns:p14="http://schemas.microsoft.com/office/powerpoint/2010/main" val="285090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7FAC3-DEEE-1B12-077F-5F3FAFCA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EBD909-4001-5A34-2C85-C436F23E7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707" y="643467"/>
            <a:ext cx="9039663" cy="59911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3615A-8661-BE09-115B-F39AFD8A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Reference paper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1100-38D3-DA2F-F44C-AC537A92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i="1">
                <a:solidFill>
                  <a:srgbClr val="FEFFFF"/>
                </a:solidFill>
                <a:ea typeface="+mn-lt"/>
                <a:cs typeface="+mn-lt"/>
              </a:rPr>
              <a:t>Topological Methods for the Analysis of High Dimensional Data Sets and 3D Object Recognition </a:t>
            </a:r>
            <a:r>
              <a:rPr lang="en-US" sz="2400">
                <a:solidFill>
                  <a:srgbClr val="FEFFFF"/>
                </a:solidFill>
                <a:ea typeface="+mn-lt"/>
                <a:cs typeface="+mn-lt"/>
              </a:rPr>
              <a:t>by Gurjeet Singh, Facundo Memoli and Gunnar Carlsson (</a:t>
            </a:r>
            <a:r>
              <a:rPr lang="en-US" sz="2400" b="1">
                <a:solidFill>
                  <a:srgbClr val="FEFFFF"/>
                </a:solidFill>
                <a:ea typeface="+mn-lt"/>
                <a:cs typeface="+mn-lt"/>
              </a:rPr>
              <a:t>2007</a:t>
            </a:r>
            <a:r>
              <a:rPr lang="en-US" sz="2400">
                <a:solidFill>
                  <a:srgbClr val="FEFFFF"/>
                </a:solidFill>
                <a:ea typeface="+mn-lt"/>
                <a:cs typeface="+mn-lt"/>
              </a:rPr>
              <a:t>)</a:t>
            </a:r>
            <a:endParaRPr lang="en-US" sz="2400">
              <a:solidFill>
                <a:srgbClr val="FEFFFF"/>
              </a:solidFill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6A0FE-6021-A5F5-B233-16D69CE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9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4CAF-4818-5718-0D31-8329D9A6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96" y="4248831"/>
            <a:ext cx="3559547" cy="802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>
                <a:ea typeface="+mj-lt"/>
                <a:cs typeface="+mj-lt"/>
              </a:rPr>
              <a:t>Truncated Singular Value Decomposition (T-SVD)</a:t>
            </a:r>
            <a:endParaRPr lang="en-US" dirty="0"/>
          </a:p>
        </p:txBody>
      </p:sp>
      <p:pic>
        <p:nvPicPr>
          <p:cNvPr id="6" name="Picture 6" descr="A picture containing nature, rain&#10;&#10;Description automatically generated">
            <a:extLst>
              <a:ext uri="{FF2B5EF4-FFF2-40B4-BE49-F238E27FC236}">
                <a16:creationId xmlns:a16="http://schemas.microsoft.com/office/drawing/2014/main" id="{5AACAEA8-57D0-3EDD-2BE0-4F9B0AB20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58" b="-4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7990C0E1-CC75-2F6B-8B68-E430FD0E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58" b="-4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Picture 5" descr="Scatter chart&#10;&#10;Description automatically generated">
            <a:extLst>
              <a:ext uri="{FF2B5EF4-FFF2-40B4-BE49-F238E27FC236}">
                <a16:creationId xmlns:a16="http://schemas.microsoft.com/office/drawing/2014/main" id="{8478F5CD-AE60-6B1C-C06A-3CBD365A8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442" r="1916" b="-4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B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A4646-D0C9-9E20-57EE-5F0D138C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7868B0-0E37-A926-F31B-E7653F5BD714}"/>
              </a:ext>
            </a:extLst>
          </p:cNvPr>
          <p:cNvSpPr txBox="1">
            <a:spLocks/>
          </p:cNvSpPr>
          <p:nvPr/>
        </p:nvSpPr>
        <p:spPr>
          <a:xfrm>
            <a:off x="8180934" y="4049538"/>
            <a:ext cx="3852623" cy="99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ea typeface="+mj-lt"/>
                <a:cs typeface="+mj-lt"/>
              </a:rPr>
              <a:t>Uniform Manifold Approximation and Projection</a:t>
            </a:r>
            <a:endParaRPr lang="en-US" sz="2400">
              <a:cs typeface="Calibri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D1B4A8-1010-199C-D2E0-0D1B9505A2A9}"/>
              </a:ext>
            </a:extLst>
          </p:cNvPr>
          <p:cNvSpPr txBox="1">
            <a:spLocks/>
          </p:cNvSpPr>
          <p:nvPr/>
        </p:nvSpPr>
        <p:spPr>
          <a:xfrm>
            <a:off x="4523334" y="4201939"/>
            <a:ext cx="3559547" cy="802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ea typeface="+mj-lt"/>
                <a:cs typeface="+mj-lt"/>
              </a:rPr>
              <a:t>t-distributed stochastic neighbor embedding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3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5D813D1-BA6B-40B4-A101-04BB89445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A3DFA5-2D7B-4989-8ED7-8321EC114C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E8D3E-6A52-1719-EF84-5FF723DC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3" y="80007"/>
            <a:ext cx="3658863" cy="2899754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cs typeface="Calibri Light"/>
              </a:rPr>
              <a:t>Filter functions for data with multiple </a:t>
            </a:r>
            <a:r>
              <a:rPr lang="en-US" sz="4800" b="1">
                <a:cs typeface="Calibri Light"/>
              </a:rPr>
              <a:t>features</a:t>
            </a:r>
            <a:endParaRPr lang="en-US" sz="4800" b="1" dirty="0"/>
          </a:p>
        </p:txBody>
      </p:sp>
      <p:pic>
        <p:nvPicPr>
          <p:cNvPr id="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26D14F72-A457-847B-59FD-CF3DD0CA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56" y="250584"/>
            <a:ext cx="6799133" cy="31007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6F2BD-3857-0A31-C444-0357150B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8F63A3B-78C7-47BE-AE5E-E10140E04643}" type="slidenum">
              <a:rPr lang="en-US" sz="900">
                <a:solidFill>
                  <a:schemeClr val="tx1">
                    <a:alpha val="70000"/>
                  </a:schemeClr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en-US" sz="90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B6F05DF5-9253-1F90-6C83-B9B742949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487" y="3498320"/>
            <a:ext cx="6945671" cy="281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55B87-C9C3-D1F5-9CAD-37D7837CD2F3}"/>
              </a:ext>
            </a:extLst>
          </p:cNvPr>
          <p:cNvSpPr txBox="1"/>
          <p:nvPr/>
        </p:nvSpPr>
        <p:spPr>
          <a:xfrm>
            <a:off x="5027245" y="279400"/>
            <a:ext cx="46677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 DAP and humidity as filter functions </a:t>
            </a:r>
            <a:endParaRPr lang="en-US" sz="2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2F2A3-5B71-0276-2218-AB086841B3C7}"/>
              </a:ext>
            </a:extLst>
          </p:cNvPr>
          <p:cNvSpPr txBox="1"/>
          <p:nvPr/>
        </p:nvSpPr>
        <p:spPr>
          <a:xfrm>
            <a:off x="1477352" y="5023582"/>
            <a:ext cx="32902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DAP and solar radiation</a:t>
            </a:r>
            <a:endParaRPr lang="en-US" sz="240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as two filter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2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64EE78-49AD-44F1-079F-873009BEB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9" b="10389"/>
          <a:stretch/>
        </p:blipFill>
        <p:spPr>
          <a:xfrm>
            <a:off x="811796" y="457200"/>
            <a:ext cx="10568407" cy="6003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E85A-C2EB-36CA-B487-E6E56247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49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B64C5-8683-F54E-8245-3446D66C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2" y="801815"/>
            <a:ext cx="4053492" cy="168051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Calibri Light"/>
              </a:rPr>
              <a:t>Filter: </a:t>
            </a:r>
            <a:r>
              <a:rPr lang="en-US" sz="4000" b="1" dirty="0" err="1">
                <a:cs typeface="Calibri Light"/>
              </a:rPr>
              <a:t>Umap</a:t>
            </a:r>
            <a:r>
              <a:rPr lang="en-US" sz="4000" b="1" dirty="0">
                <a:cs typeface="Calibri Light"/>
              </a:rPr>
              <a:t> </a:t>
            </a:r>
            <a:br>
              <a:rPr lang="en-US" sz="4000" b="1" dirty="0">
                <a:cs typeface="Calibri Light"/>
              </a:rPr>
            </a:br>
            <a:r>
              <a:rPr lang="en-US" sz="4000" b="1" dirty="0">
                <a:cs typeface="Calibri Light"/>
              </a:rPr>
              <a:t>Clustering: </a:t>
            </a:r>
            <a:r>
              <a:rPr lang="en-US" sz="4000" b="1" dirty="0" err="1">
                <a:cs typeface="Calibri Light"/>
              </a:rPr>
              <a:t>DBscan</a:t>
            </a:r>
            <a:r>
              <a:rPr lang="en-US" sz="4000" b="1" dirty="0">
                <a:cs typeface="Calibri Light"/>
              </a:rPr>
              <a:t/>
            </a:r>
            <a:br>
              <a:rPr lang="en-US" sz="4000" b="1" dirty="0">
                <a:cs typeface="Calibri Light"/>
              </a:rPr>
            </a:br>
            <a:endParaRPr lang="en-US" sz="4000" b="1" dirty="0">
              <a:cs typeface="Calibri Light"/>
            </a:endParaRPr>
          </a:p>
        </p:txBody>
      </p:sp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043789-EEA5-143C-EEDC-FC7B5BF39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328" y="205892"/>
            <a:ext cx="6233313" cy="3048212"/>
          </a:xfr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28D8AAFE-57E8-57F7-D286-9B0665EA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93" y="2949694"/>
            <a:ext cx="6251568" cy="3720454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226E447-9F4E-8D9D-CFE8-3BB577DB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02" y="3330693"/>
            <a:ext cx="5538415" cy="33199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C3BEE-EADC-F739-C5F9-7E0F1E32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B07BA-7792-BC5E-3BB4-2D96C255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83280"/>
            <a:ext cx="4846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" descr="Pie chart&#10;&#10;Description automatically generated">
            <a:extLst>
              <a:ext uri="{FF2B5EF4-FFF2-40B4-BE49-F238E27FC236}">
                <a16:creationId xmlns:a16="http://schemas.microsoft.com/office/drawing/2014/main" id="{C858E84D-065D-F073-3F64-733B0951C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67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Scatter chart&#10;&#10;Description automatically generated">
            <a:extLst>
              <a:ext uri="{FF2B5EF4-FFF2-40B4-BE49-F238E27FC236}">
                <a16:creationId xmlns:a16="http://schemas.microsoft.com/office/drawing/2014/main" id="{06CA5CEA-30F4-550A-26C2-D24E8EFD5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7" r="3" b="3"/>
          <a:stretch/>
        </p:blipFill>
        <p:spPr>
          <a:xfrm>
            <a:off x="-21492" y="703263"/>
            <a:ext cx="6080980" cy="46121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3FDDB8-41C8-6776-799F-B1009A5D1864}"/>
              </a:ext>
            </a:extLst>
          </p:cNvPr>
          <p:cNvSpPr txBox="1"/>
          <p:nvPr/>
        </p:nvSpPr>
        <p:spPr>
          <a:xfrm>
            <a:off x="388815" y="136892"/>
            <a:ext cx="5221288" cy="7905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</a:rPr>
              <a:t>Female</a:t>
            </a:r>
          </a:p>
        </p:txBody>
      </p:sp>
      <p:pic>
        <p:nvPicPr>
          <p:cNvPr id="8" name="Picture 8" descr="Scatter chart&#10;&#10;Description automatically generated">
            <a:extLst>
              <a:ext uri="{FF2B5EF4-FFF2-40B4-BE49-F238E27FC236}">
                <a16:creationId xmlns:a16="http://schemas.microsoft.com/office/drawing/2014/main" id="{F03B6A64-E7D4-2978-70E0-C5E58C60E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" r="3" b="3"/>
          <a:stretch/>
        </p:blipFill>
        <p:spPr>
          <a:xfrm>
            <a:off x="6130925" y="703263"/>
            <a:ext cx="5953980" cy="46121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AF2A03D-7682-F714-53BC-F588798E6689}"/>
              </a:ext>
            </a:extLst>
          </p:cNvPr>
          <p:cNvSpPr txBox="1"/>
          <p:nvPr/>
        </p:nvSpPr>
        <p:spPr>
          <a:xfrm>
            <a:off x="6306771" y="136891"/>
            <a:ext cx="5221288" cy="7905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</a:rPr>
              <a:t>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32948-234D-9311-BA26-4A558B32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 Light"/>
              </a:rPr>
              <a:t>Gender 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C702-4CEA-C863-4AB8-584F4476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279" y="5532120"/>
            <a:ext cx="134447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id="{D36F9873-642F-4EB5-9636-7DE2F9F95D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5" name="Oval 48">
              <a:extLst>
                <a:ext uri="{FF2B5EF4-FFF2-40B4-BE49-F238E27FC236}">
                  <a16:creationId xmlns:a16="http://schemas.microsoft.com/office/drawing/2014/main" id="{CF8B8011-BF73-4693-BD76-BCF02A842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9">
              <a:extLst>
                <a:ext uri="{FF2B5EF4-FFF2-40B4-BE49-F238E27FC236}">
                  <a16:creationId xmlns:a16="http://schemas.microsoft.com/office/drawing/2014/main" id="{07329488-C25D-4C7C-814F-CEBFD5E7C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68D62A5-CA80-455B-8BF4-09BA31DC3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B320F636-F7FE-493A-AF45-D9E22016E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CFAE76A-3CE9-4AC3-9975-186C6B3EEA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2D7409-1AC7-4A0F-B79D-1664128FB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32948-234D-9311-BA26-4A558B32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089" y="591859"/>
            <a:ext cx="5340044" cy="856922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 Light"/>
              </a:rPr>
              <a:t>Mapper on Graph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9056057B-7B0F-D920-9BC6-043D3863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7" y="2073030"/>
            <a:ext cx="5809588" cy="441179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00856"/>
            <a:ext cx="304800" cy="429768"/>
            <a:chOff x="215328" y="-46937"/>
            <a:chExt cx="304800" cy="27738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0DA28BB-0704-F19F-D8E6-D24A3A60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49" y="2073031"/>
            <a:ext cx="5799821" cy="44117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C702-4CEA-C863-4AB8-584F4476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A6447-B083-FF9B-13F5-AB0F48FCC4C1}"/>
              </a:ext>
            </a:extLst>
          </p:cNvPr>
          <p:cNvSpPr txBox="1"/>
          <p:nvPr/>
        </p:nvSpPr>
        <p:spPr>
          <a:xfrm>
            <a:off x="2008554" y="1539631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cs typeface="Calibri"/>
              </a:rPr>
              <a:t>Female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9D30FF-FA2F-B9FF-B617-06B3A847A544}"/>
              </a:ext>
            </a:extLst>
          </p:cNvPr>
          <p:cNvSpPr txBox="1"/>
          <p:nvPr/>
        </p:nvSpPr>
        <p:spPr>
          <a:xfrm>
            <a:off x="7967784" y="1539631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cs typeface="Calibri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66457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21F38-9598-E033-36A0-E882E3AD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5400" b="1" i="1">
                <a:cs typeface="Calibri Light"/>
              </a:rPr>
              <a:t>What next</a:t>
            </a:r>
            <a:r>
              <a:rPr lang="en-US" sz="4000" i="1">
                <a:cs typeface="Calibri Light"/>
              </a:rPr>
              <a:t>?</a:t>
            </a:r>
            <a:endParaRPr lang="en-US" sz="4000" i="1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639ECFE-FD0B-8548-BCA7-5540F881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4072963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cs typeface="Calibri"/>
              </a:rPr>
              <a:t>TDA on machine learning</a:t>
            </a:r>
          </a:p>
          <a:p>
            <a:endParaRPr lang="en-US" sz="2400" b="1" dirty="0">
              <a:cs typeface="Calibri"/>
            </a:endParaRPr>
          </a:p>
          <a:p>
            <a:r>
              <a:rPr lang="en-US" sz="2400" b="1">
                <a:cs typeface="Calibri"/>
              </a:rPr>
              <a:t>TDA as artificial  and human intelligence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55" name="Picture 38" descr="Robot operating a machine">
            <a:extLst>
              <a:ext uri="{FF2B5EF4-FFF2-40B4-BE49-F238E27FC236}">
                <a16:creationId xmlns:a16="http://schemas.microsoft.com/office/drawing/2014/main" id="{C0CDD004-08B8-4AB7-C9F0-A5E13847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9" r="9820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B1A5E-0ABE-CC83-49F8-C7700162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102" y="6356350"/>
            <a:ext cx="115369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68577-1679-A013-FCD3-E15F9B7B0C86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4630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lluminated technology network on a dark background">
            <a:extLst>
              <a:ext uri="{FF2B5EF4-FFF2-40B4-BE49-F238E27FC236}">
                <a16:creationId xmlns:a16="http://schemas.microsoft.com/office/drawing/2014/main" id="{79243384-5423-58FD-96C8-30726C64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94856"/>
          </a:xfrm>
        </p:spPr>
        <p:txBody>
          <a:bodyPr>
            <a:normAutofit/>
          </a:bodyPr>
          <a:lstStyle/>
          <a:p>
            <a:r>
              <a:rPr lang="en-US" sz="6600" b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a typeface="+mj-lt"/>
                <a:cs typeface="+mj-lt"/>
              </a:rPr>
              <a:t>Thank you</a:t>
            </a:r>
            <a:endParaRPr lang="en-US" sz="6600" b="1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257509"/>
            <a:ext cx="9144000" cy="132126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900" b="1">
              <a:solidFill>
                <a:srgbClr val="FFFFFF"/>
              </a:solidFill>
              <a:cs typeface="Calibri"/>
            </a:endParaRPr>
          </a:p>
          <a:p>
            <a:endParaRPr lang="en-US" sz="1900" b="1">
              <a:solidFill>
                <a:srgbClr val="FFFFFF"/>
              </a:solidFill>
            </a:endParaRP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Dr. Alexandre Karassev</a:t>
            </a: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Dr. Murat Tuncali</a:t>
            </a:r>
          </a:p>
          <a:p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4968D-1F9C-4783-7DA2-17A98BBB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>
                <a:cs typeface="Calibri Light"/>
              </a:rPr>
              <a:t>Table of Content</a:t>
            </a:r>
            <a:endParaRPr lang="en-US" sz="5200" b="1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167846E8-3EE5-D1DA-8C19-EA492F8A5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21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DF5525-0863-C12C-2B5D-FD4EE5E4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E7B2-C0AC-A201-51A1-0DBF78FD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061794"/>
          </a:xfrm>
        </p:spPr>
        <p:txBody>
          <a:bodyPr>
            <a:normAutofit/>
          </a:bodyPr>
          <a:lstStyle/>
          <a:p>
            <a:r>
              <a:rPr lang="en-US" sz="5400" b="1">
                <a:latin typeface="Bookman Old Style"/>
                <a:cs typeface="Calibri Light"/>
              </a:rPr>
              <a:t>Introduction to TDA</a:t>
            </a:r>
            <a:endParaRPr lang="en-US" sz="5400" b="1">
              <a:latin typeface="Bookman Old Style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F20ECA4-562B-0C51-4C63-ECB8D9046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90050"/>
              </p:ext>
            </p:extLst>
          </p:nvPr>
        </p:nvGraphicFramePr>
        <p:xfrm>
          <a:off x="799123" y="1718163"/>
          <a:ext cx="10906369" cy="475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4634D87-B27A-F11B-9C06-DBA9CF41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E0E3-E9A3-E144-A5FF-758E71C2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702"/>
            <a:ext cx="10525369" cy="49472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ea typeface="+mn-lt"/>
                <a:cs typeface="+mn-lt"/>
              </a:rPr>
              <a:t>Mapper is a combination of dimensionality reduction, clustering and graph networks techniques used to get higher level understanding of the structure of data. It is mainly used for: </a:t>
            </a:r>
            <a:endParaRPr lang="en-US"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visualising the shape of data through a particular lens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detecting clusters and interesting topological structures which traditional methods fail to find 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selecting features that best discriminate data and for model interpretability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7016B-C649-E30D-B467-1BDBA9F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1CA6-DE1F-6EBB-CB2C-61E7F011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Why TDA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1F3E-E9AF-995B-8384-954D990D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Data is complex because it's "Big Data" </a:t>
            </a:r>
          </a:p>
          <a:p>
            <a:r>
              <a:rPr lang="en-US">
                <a:ea typeface="+mn-lt"/>
                <a:cs typeface="+mn-lt"/>
              </a:rPr>
              <a:t>It sometimes has rich features (</a:t>
            </a:r>
            <a:r>
              <a:rPr lang="en-US" err="1">
                <a:ea typeface="+mn-lt"/>
                <a:cs typeface="+mn-lt"/>
              </a:rPr>
              <a:t>eg.</a:t>
            </a:r>
            <a:r>
              <a:rPr lang="en-US">
                <a:ea typeface="+mn-lt"/>
                <a:cs typeface="+mn-lt"/>
              </a:rPr>
              <a:t> Universities in North America -- 100)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case in both problem is that there is not a single story happening in your data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1D9B-05B8-EDD1-2CC5-1AE39940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9BB3-CA44-4214-32F3-E5374A85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Mapper – Math World</a:t>
            </a:r>
            <a:endParaRPr lang="en-US" b="1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DD0DCE-1E4A-ABA0-D6A9-15733205C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38539"/>
              </p:ext>
            </p:extLst>
          </p:nvPr>
        </p:nvGraphicFramePr>
        <p:xfrm>
          <a:off x="427893" y="1434856"/>
          <a:ext cx="11355753" cy="474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FD87DA4-ABF2-C7CB-8FD5-2C50B316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7809-02D7-9DDA-9C71-CFA2E9D52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ea typeface="+mn-lt"/>
                <a:cs typeface="+mn-lt"/>
              </a:rPr>
              <a:t>Suppose that we are given a space equipped with a continuous map 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ea typeface="+mn-lt"/>
                <a:cs typeface="+mn-lt"/>
              </a:rPr>
              <a:t>f : X → Z</a:t>
            </a:r>
            <a:r>
              <a:rPr lang="en-US" dirty="0">
                <a:ea typeface="+mn-lt"/>
                <a:cs typeface="+mn-lt"/>
              </a:rPr>
              <a:t> to a parameter space </a:t>
            </a:r>
            <a:r>
              <a:rPr lang="en-US" i="1" dirty="0"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, and that the space Z is equipped with a covering </a:t>
            </a:r>
            <a:r>
              <a:rPr lang="en-US" i="1" dirty="0">
                <a:ea typeface="+mn-lt"/>
                <a:cs typeface="+mn-lt"/>
              </a:rPr>
              <a:t>U = {Uα}α∈ A</a:t>
            </a:r>
            <a:r>
              <a:rPr lang="en-US" dirty="0">
                <a:ea typeface="+mn-lt"/>
                <a:cs typeface="+mn-lt"/>
              </a:rPr>
              <a:t>, again for some finite indexing set </a:t>
            </a:r>
            <a:r>
              <a:rPr lang="en-US" i="1" dirty="0">
                <a:ea typeface="+mn-lt"/>
                <a:cs typeface="+mn-lt"/>
              </a:rPr>
              <a:t>A.</a:t>
            </a:r>
            <a:r>
              <a:rPr lang="en-US" dirty="0">
                <a:ea typeface="+mn-lt"/>
                <a:cs typeface="+mn-lt"/>
              </a:rPr>
              <a:t> Since f is continuous, the sets </a:t>
            </a:r>
            <a:r>
              <a:rPr lang="en-US" i="1" dirty="0">
                <a:ea typeface="+mn-lt"/>
                <a:cs typeface="+mn-lt"/>
              </a:rPr>
              <a:t>f −1 (Uα)</a:t>
            </a:r>
            <a:r>
              <a:rPr lang="en-US" dirty="0">
                <a:ea typeface="+mn-lt"/>
                <a:cs typeface="+mn-lt"/>
              </a:rPr>
              <a:t> also form an open covering of </a:t>
            </a:r>
            <a:r>
              <a:rPr lang="en-US" i="1">
                <a:ea typeface="+mn-lt"/>
                <a:cs typeface="+mn-lt"/>
              </a:rPr>
              <a:t>X</a:t>
            </a:r>
            <a:r>
              <a:rPr lang="en-US">
                <a:ea typeface="+mn-lt"/>
                <a:cs typeface="+mn-lt"/>
              </a:rPr>
              <a:t>. We </a:t>
            </a:r>
            <a:r>
              <a:rPr lang="en-US" dirty="0">
                <a:ea typeface="+mn-lt"/>
                <a:cs typeface="+mn-lt"/>
              </a:rPr>
              <a:t>write </a:t>
            </a:r>
            <a:r>
              <a:rPr lang="en-US" i="1" dirty="0">
                <a:ea typeface="+mn-lt"/>
                <a:cs typeface="+mn-lt"/>
              </a:rPr>
              <a:t>U</a:t>
            </a:r>
            <a:r>
              <a:rPr lang="en-US" dirty="0">
                <a:ea typeface="+mn-lt"/>
                <a:cs typeface="+mn-lt"/>
              </a:rPr>
              <a:t> for the covering of </a:t>
            </a:r>
            <a:r>
              <a:rPr lang="en-US" i="1" dirty="0">
                <a:ea typeface="+mn-lt"/>
                <a:cs typeface="+mn-lt"/>
              </a:rPr>
              <a:t>X</a:t>
            </a:r>
            <a:r>
              <a:rPr lang="en-US" dirty="0">
                <a:ea typeface="+mn-lt"/>
                <a:cs typeface="+mn-lt"/>
              </a:rPr>
              <a:t> obtained this way from the covering </a:t>
            </a:r>
            <a:r>
              <a:rPr lang="en-US" i="1" dirty="0">
                <a:ea typeface="+mn-lt"/>
                <a:cs typeface="+mn-lt"/>
              </a:rPr>
              <a:t>U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i="1" dirty="0"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38826-9FAB-5E38-88B1-B72CD4F7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A4018-B902-8D9F-179B-28269A43F8C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28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D8A2-C69D-E9AA-9022-F8D5C7C4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256"/>
          </a:xfrm>
        </p:spPr>
        <p:txBody>
          <a:bodyPr/>
          <a:lstStyle/>
          <a:p>
            <a:r>
              <a:rPr lang="en-US" b="1">
                <a:cs typeface="Calibri Light"/>
              </a:rPr>
              <a:t>Filter/Lens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27C32D-444F-8002-25DC-D2E13B831681}"/>
              </a:ext>
            </a:extLst>
          </p:cNvPr>
          <p:cNvSpPr/>
          <p:nvPr/>
        </p:nvSpPr>
        <p:spPr>
          <a:xfrm>
            <a:off x="5746261" y="4359030"/>
            <a:ext cx="918307" cy="55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25320F-484C-8F12-745E-75054560B0FB}"/>
              </a:ext>
            </a:extLst>
          </p:cNvPr>
          <p:cNvSpPr/>
          <p:nvPr/>
        </p:nvSpPr>
        <p:spPr>
          <a:xfrm>
            <a:off x="4023212" y="4296751"/>
            <a:ext cx="918307" cy="5959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683F2-0F9D-AE7B-1AFC-13A3D99222D2}"/>
              </a:ext>
            </a:extLst>
          </p:cNvPr>
          <p:cNvSpPr/>
          <p:nvPr/>
        </p:nvSpPr>
        <p:spPr>
          <a:xfrm>
            <a:off x="4605704" y="1860548"/>
            <a:ext cx="1553306" cy="605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F317F-E027-FA9C-847B-B3CDEEC2E9D7}"/>
              </a:ext>
            </a:extLst>
          </p:cNvPr>
          <p:cNvCxnSpPr/>
          <p:nvPr/>
        </p:nvCxnSpPr>
        <p:spPr>
          <a:xfrm>
            <a:off x="6144356" y="2178050"/>
            <a:ext cx="498231" cy="236415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000D5A-C051-55D1-406A-7EE762EEB92A}"/>
              </a:ext>
            </a:extLst>
          </p:cNvPr>
          <p:cNvCxnSpPr/>
          <p:nvPr/>
        </p:nvCxnSpPr>
        <p:spPr>
          <a:xfrm flipH="1">
            <a:off x="4050078" y="2174386"/>
            <a:ext cx="586154" cy="236415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6B067B-253F-D2A3-E316-3B0598904CE1}"/>
              </a:ext>
            </a:extLst>
          </p:cNvPr>
          <p:cNvCxnSpPr/>
          <p:nvPr/>
        </p:nvCxnSpPr>
        <p:spPr>
          <a:xfrm flipH="1" flipV="1">
            <a:off x="5335953" y="3655645"/>
            <a:ext cx="439615" cy="95738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EA1C8-85DB-B40F-CF80-0EFC2F11F3E5}"/>
              </a:ext>
            </a:extLst>
          </p:cNvPr>
          <p:cNvCxnSpPr/>
          <p:nvPr/>
        </p:nvCxnSpPr>
        <p:spPr>
          <a:xfrm flipH="1">
            <a:off x="4951289" y="3651981"/>
            <a:ext cx="381000" cy="99646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75AED5-E282-41D3-A672-FF5EF067DA7E}"/>
              </a:ext>
            </a:extLst>
          </p:cNvPr>
          <p:cNvCxnSpPr/>
          <p:nvPr/>
        </p:nvCxnSpPr>
        <p:spPr>
          <a:xfrm>
            <a:off x="8100645" y="2053491"/>
            <a:ext cx="9768" cy="280376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918532-E198-7CE2-BC83-4E435B9EBB2C}"/>
              </a:ext>
            </a:extLst>
          </p:cNvPr>
          <p:cNvCxnSpPr/>
          <p:nvPr/>
        </p:nvCxnSpPr>
        <p:spPr>
          <a:xfrm flipV="1">
            <a:off x="4026876" y="5482491"/>
            <a:ext cx="2823306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B43468-CC67-4DD1-058A-0C01682C9860}"/>
              </a:ext>
            </a:extLst>
          </p:cNvPr>
          <p:cNvCxnSpPr/>
          <p:nvPr/>
        </p:nvCxnSpPr>
        <p:spPr>
          <a:xfrm>
            <a:off x="9447577" y="2140194"/>
            <a:ext cx="9769" cy="275492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8AF8D-04DD-3BB9-9DE0-0191F7B70B95}"/>
              </a:ext>
            </a:extLst>
          </p:cNvPr>
          <p:cNvCxnSpPr/>
          <p:nvPr/>
        </p:nvCxnSpPr>
        <p:spPr>
          <a:xfrm flipV="1">
            <a:off x="6625492" y="3397739"/>
            <a:ext cx="1197707" cy="390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624269-0A4B-01B0-386E-14B82722162C}"/>
              </a:ext>
            </a:extLst>
          </p:cNvPr>
          <p:cNvCxnSpPr/>
          <p:nvPr/>
        </p:nvCxnSpPr>
        <p:spPr>
          <a:xfrm>
            <a:off x="5361597" y="4521443"/>
            <a:ext cx="5862" cy="88509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B3FEA-A8D5-C062-BC6D-B0292A4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Wingdings</vt:lpstr>
      <vt:lpstr>Office Theme</vt:lpstr>
      <vt:lpstr>The mapper algorithm on open ended responses</vt:lpstr>
      <vt:lpstr>Reference paper</vt:lpstr>
      <vt:lpstr>Table of Content</vt:lpstr>
      <vt:lpstr>Introduction to TDA</vt:lpstr>
      <vt:lpstr>PowerPoint Presentation</vt:lpstr>
      <vt:lpstr>Why TDA</vt:lpstr>
      <vt:lpstr>Mapper – Math World</vt:lpstr>
      <vt:lpstr>PowerPoint Presentation</vt:lpstr>
      <vt:lpstr>Filter/Lens</vt:lpstr>
      <vt:lpstr>Filter/Lens</vt:lpstr>
      <vt:lpstr>Mapper </vt:lpstr>
      <vt:lpstr>Data World</vt:lpstr>
      <vt:lpstr>Data World</vt:lpstr>
      <vt:lpstr>PowerPoint Presentation</vt:lpstr>
      <vt:lpstr>Brief on data</vt:lpstr>
      <vt:lpstr>Natural Language Processing</vt:lpstr>
      <vt:lpstr>PowerPoint Presentation</vt:lpstr>
      <vt:lpstr>Term Frequency-Inverse Document Frequency (TF-IDF)</vt:lpstr>
      <vt:lpstr>PowerPoint Presentation</vt:lpstr>
      <vt:lpstr>Truncated Singular Value Decomposition (T-SVD)</vt:lpstr>
      <vt:lpstr>Filter functions for data with multiple features</vt:lpstr>
      <vt:lpstr>PowerPoint Presentation</vt:lpstr>
      <vt:lpstr>Filter: Umap  Clustering: DBscan </vt:lpstr>
      <vt:lpstr>PowerPoint Presentation</vt:lpstr>
      <vt:lpstr>Gender </vt:lpstr>
      <vt:lpstr>Mapper on Graph</vt:lpstr>
      <vt:lpstr>What next?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BRIGHT</dc:creator>
  <cp:lastModifiedBy>Bright Effah</cp:lastModifiedBy>
  <cp:revision>729</cp:revision>
  <dcterms:created xsi:type="dcterms:W3CDTF">2022-05-18T06:19:53Z</dcterms:created>
  <dcterms:modified xsi:type="dcterms:W3CDTF">2022-05-20T14:52:33Z</dcterms:modified>
</cp:coreProperties>
</file>